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0" clrIdx="0">
    <p:extLst>
      <p:ext uri="{19B8F6BF-5375-455C-9EA6-DF929625EA0E}">
        <p15:presenceInfo xmlns:p15="http://schemas.microsoft.com/office/powerpoint/2012/main" userId="" providerId="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8DBB1"/>
    <a:srgbClr val="2BA6CF"/>
    <a:srgbClr val="247590"/>
    <a:srgbClr val="4B8E34"/>
    <a:srgbClr val="268AAD"/>
    <a:srgbClr val="355827"/>
    <a:srgbClr val="4B8D34"/>
    <a:srgbClr val="65B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04"/>
    <p:restoredTop sz="94708"/>
  </p:normalViewPr>
  <p:slideViewPr>
    <p:cSldViewPr snapToGrid="0" snapToObjects="1">
      <p:cViewPr varScale="1">
        <p:scale>
          <a:sx n="84" d="100"/>
          <a:sy n="84" d="100"/>
        </p:scale>
        <p:origin x="140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77905-9CFA-8B49-9F5C-64DD34B7BBEF}" type="datetimeFigureOut">
              <a:rPr lang="en-US" smtClean="0"/>
              <a:t>5/11/18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F469C-CD11-AA4B-8000-2388CAECF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04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 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69C-CD11-AA4B-8000-2388CAECFF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31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the three types of ADs— durable power of attorney for health care, durable power of attorney for finances, designated agent for funeral arrangements</a:t>
            </a:r>
          </a:p>
          <a:p>
            <a:r>
              <a:rPr lang="en-US" baseline="0" dirty="0" smtClean="0"/>
              <a:t>Helpful materials—your specific state’s AD forms, the NHFA Planning Guide for Home Funeral Families</a:t>
            </a:r>
          </a:p>
          <a:p>
            <a:r>
              <a:rPr lang="en-US" baseline="0" dirty="0" smtClean="0"/>
              <a:t>Keep originals in the freezer</a:t>
            </a:r>
          </a:p>
          <a:p>
            <a:r>
              <a:rPr lang="en-US" baseline="0" dirty="0" smtClean="0"/>
              <a:t>Prepare family, friends and others needed to make your plans go as you wish</a:t>
            </a:r>
          </a:p>
          <a:p>
            <a:r>
              <a:rPr lang="en-US" baseline="0" dirty="0" smtClean="0"/>
              <a:t>Be sure to include your wishes regarding autopsy or hiring funeral professionals</a:t>
            </a:r>
          </a:p>
          <a:p>
            <a:r>
              <a:rPr lang="en-US" baseline="0" dirty="0" smtClean="0"/>
              <a:t>You may ask for no autopsy on religious grounds though the ME has final say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69C-CD11-AA4B-8000-2388CAECFF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21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Stress becoming fluent in what to do before they need it</a:t>
            </a:r>
          </a:p>
          <a:p>
            <a:r>
              <a:rPr lang="en-US" dirty="0" smtClean="0"/>
              <a:t>Stress</a:t>
            </a:r>
            <a:r>
              <a:rPr lang="en-US" baseline="0" dirty="0" smtClean="0"/>
              <a:t> alerting others—family members, clergy, doctors, funeral directors—to plans that include them and to what degree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69C-CD11-AA4B-8000-2388CAECFF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46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Assure your audience that you plan to answer</a:t>
            </a:r>
            <a:r>
              <a:rPr lang="en-US" baseline="0" dirty="0" smtClean="0"/>
              <a:t> their questions</a:t>
            </a:r>
          </a:p>
          <a:p>
            <a:r>
              <a:rPr lang="en-US" baseline="0" dirty="0" smtClean="0"/>
              <a:t>This what you plan to cover in this presentation</a:t>
            </a:r>
          </a:p>
          <a:p>
            <a:r>
              <a:rPr lang="en-US" baseline="0" dirty="0" smtClean="0"/>
              <a:t>Set the tone of what you are to expect from each other</a:t>
            </a:r>
          </a:p>
          <a:p>
            <a:r>
              <a:rPr lang="en-US" baseline="0" dirty="0" smtClean="0"/>
              <a:t>And begin to explain why home funerals are so important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69C-CD11-AA4B-8000-2388CAECFF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09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a quick history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explain how we have come full circle in 100 years or so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 some families and communities and regions never stopped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few countries in the world share US conventional funeral practices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mention miasma theory, the desire to mimic affluent families who could afford professionals, that dying became something to overcome rather than something that was part of their culture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69C-CD11-AA4B-8000-2388CAECFF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23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blended funerals</a:t>
            </a:r>
            <a:r>
              <a:rPr lang="en-US" baseline="0" dirty="0" smtClean="0"/>
              <a:t> include both family/community and professionals (funeral directors, hospice nurses, nursing home staff, etc.) in some configuration</a:t>
            </a:r>
          </a:p>
          <a:p>
            <a:r>
              <a:rPr lang="en-US" baseline="0" dirty="0" smtClean="0"/>
              <a:t>Funeral directors are available 24/7 and can help with chosen aspects or when needed</a:t>
            </a:r>
          </a:p>
          <a:p>
            <a:r>
              <a:rPr lang="en-US" dirty="0" smtClean="0"/>
              <a:t>Care communities fall under this definition as well (which you</a:t>
            </a:r>
            <a:r>
              <a:rPr lang="en-US" baseline="0" dirty="0" smtClean="0"/>
              <a:t> may choose to talk about later)</a:t>
            </a:r>
          </a:p>
          <a:p>
            <a:r>
              <a:rPr lang="en-US" baseline="0" dirty="0" smtClean="0"/>
              <a:t>Both private homes and sheltering in a church are considered private, not public, for viewing</a:t>
            </a:r>
          </a:p>
          <a:p>
            <a:r>
              <a:rPr lang="en-US" baseline="0" dirty="0" smtClean="0"/>
              <a:t>That funeral rituals, celebrations, services, etc. may occur in the home, church, hall, or other venue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69C-CD11-AA4B-8000-2388CAECFF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6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Here’s your</a:t>
            </a:r>
            <a:r>
              <a:rPr lang="en-US" baseline="0" dirty="0" smtClean="0"/>
              <a:t> place to talk persuasively about the many benefits – make it count!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69C-CD11-AA4B-8000-2388CAECFF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7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the</a:t>
            </a:r>
            <a:r>
              <a:rPr lang="en-US" baseline="0" dirty="0" smtClean="0"/>
              <a:t> difference between the laws and the policies that govern funeral homes and cemeteries (embalming a policy for public viewing, not a law)</a:t>
            </a:r>
            <a:endParaRPr lang="en-US" dirty="0" smtClean="0"/>
          </a:p>
          <a:p>
            <a:r>
              <a:rPr lang="en-US" dirty="0" smtClean="0"/>
              <a:t>Explain</a:t>
            </a:r>
            <a:r>
              <a:rPr lang="en-US" baseline="0" dirty="0" smtClean="0"/>
              <a:t> that keeping the body home and caring for it is legal; it’s the paperwork, transport or disposition details that may require a funeral director in 9 states</a:t>
            </a:r>
          </a:p>
          <a:p>
            <a:r>
              <a:rPr lang="en-US" baseline="0" dirty="0" smtClean="0"/>
              <a:t>That embalming is about looking good “(providing a memory picture”) for the viewing, not about preserving the body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69C-CD11-AA4B-8000-2388CAECFF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09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Instead of $8-10</a:t>
            </a:r>
            <a:r>
              <a:rPr lang="en-US" baseline="0" dirty="0" smtClean="0"/>
              <a:t>,000 for a conventional funeral (average according to the NFDA is $8343)</a:t>
            </a:r>
          </a:p>
          <a:p>
            <a:r>
              <a:rPr lang="en-US" baseline="0" dirty="0" smtClean="0"/>
              <a:t>All for a fraction of the cost of a conventional funeral</a:t>
            </a:r>
          </a:p>
          <a:p>
            <a:r>
              <a:rPr lang="en-US" baseline="0" dirty="0" smtClean="0"/>
              <a:t>This is a good way to enumerate all the things families can do themselves and what actually goes into it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69C-CD11-AA4B-8000-2388CAECFF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09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Good place to bring</a:t>
            </a:r>
            <a:r>
              <a:rPr lang="en-US" baseline="0" dirty="0" smtClean="0"/>
              <a:t> out environmental facts (Mary </a:t>
            </a:r>
            <a:r>
              <a:rPr lang="en-US" baseline="0" dirty="0" err="1" smtClean="0"/>
              <a:t>Woodsen</a:t>
            </a:r>
            <a:r>
              <a:rPr lang="en-US" baseline="0" dirty="0" smtClean="0"/>
              <a:t>) unless you choose to add the Green Connection slide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Mention open windows, air conditioning, Techni-ice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69C-CD11-AA4B-8000-2388CAECFF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03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that those at most risk from embalming are professional embalmers – 8 times higher incidence of leukemia</a:t>
            </a:r>
            <a:r>
              <a:rPr lang="en-US" baseline="0" dirty="0" smtClean="0"/>
              <a:t> than average</a:t>
            </a:r>
          </a:p>
          <a:p>
            <a:r>
              <a:rPr lang="en-US" baseline="0" dirty="0" smtClean="0"/>
              <a:t>That universal precautions are gloves and masks primarily in case of blood or other body fluids, either on the deceased or the person doing the cleaning</a:t>
            </a:r>
          </a:p>
          <a:p>
            <a:r>
              <a:rPr lang="en-US" baseline="0" dirty="0" smtClean="0"/>
              <a:t>Known infectious diseases that are of concern are Hepatitis, HIV-AIDS handled with UP just as in life</a:t>
            </a:r>
          </a:p>
          <a:p>
            <a:r>
              <a:rPr lang="en-US" baseline="0" dirty="0" err="1" smtClean="0"/>
              <a:t>Creutzfeld-Jakob</a:t>
            </a:r>
            <a:r>
              <a:rPr lang="en-US" baseline="0" dirty="0" smtClean="0"/>
              <a:t> and Ebola are handled by authorities and not candidates, so no worries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Fluids and odors are managed also by packing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necessary, but it is usually not necessary to get into that in a general public presentation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Fluids and odors are not always present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Techni-ice is available on Amazon for around $5 a sheet, reusable – need 5-6, can be cut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69C-CD11-AA4B-8000-2388CAECFF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6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CF9E-9C7E-B542-BB6C-17E2EC2AB2B4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94A6-645F-1448-A0A7-60ED07FA2F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CF9E-9C7E-B542-BB6C-17E2EC2AB2B4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94A6-645F-1448-A0A7-60ED07FA2F7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CF9E-9C7E-B542-BB6C-17E2EC2AB2B4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94A6-645F-1448-A0A7-60ED07FA2F7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CF9E-9C7E-B542-BB6C-17E2EC2AB2B4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94A6-645F-1448-A0A7-60ED07FA2F7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CF9E-9C7E-B542-BB6C-17E2EC2AB2B4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94A6-645F-1448-A0A7-60ED07FA2F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CF9E-9C7E-B542-BB6C-17E2EC2AB2B4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94A6-645F-1448-A0A7-60ED07FA2F7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CF9E-9C7E-B542-BB6C-17E2EC2AB2B4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94A6-645F-1448-A0A7-60ED07FA2F7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CF9E-9C7E-B542-BB6C-17E2EC2AB2B4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94A6-645F-1448-A0A7-60ED07FA2F7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CF9E-9C7E-B542-BB6C-17E2EC2AB2B4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94A6-645F-1448-A0A7-60ED07FA2F7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B33CF9E-9C7E-B542-BB6C-17E2EC2AB2B4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B494A6-645F-1448-A0A7-60ED07FA2F7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CF9E-9C7E-B542-BB6C-17E2EC2AB2B4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94A6-645F-1448-A0A7-60ED07FA2F7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51F38EA-B09F-4C97-9264-D1353869D1EA}" type="datetimeFigureOut">
              <a:rPr lang="en-US" smtClean="0"/>
              <a:t>5/11/18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6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73793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Healing Presence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7440" y="2329195"/>
            <a:ext cx="6467800" cy="92208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268AAD"/>
                </a:solidFill>
              </a:rPr>
              <a:t>The Re-</a:t>
            </a:r>
            <a:r>
              <a:rPr lang="en-US" dirty="0" smtClean="0">
                <a:solidFill>
                  <a:srgbClr val="247590"/>
                </a:solidFill>
              </a:rPr>
              <a:t>emergen</a:t>
            </a:r>
            <a:r>
              <a:rPr lang="en-US" dirty="0" smtClean="0">
                <a:solidFill>
                  <a:srgbClr val="268AAD"/>
                </a:solidFill>
              </a:rPr>
              <a:t>ce of Home Funerals in America</a:t>
            </a:r>
            <a:endParaRPr lang="en-US" dirty="0">
              <a:solidFill>
                <a:srgbClr val="268AA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3857" y="3303904"/>
            <a:ext cx="4299043" cy="2731430"/>
          </a:xfrm>
          <a:prstGeom prst="rect">
            <a:avLst/>
          </a:prstGeom>
          <a:ln w="12700" cmpd="sng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861998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3422454" cy="4023360"/>
          </a:xfrm>
        </p:spPr>
        <p:txBody>
          <a:bodyPr>
            <a:normAutofit/>
          </a:bodyPr>
          <a:lstStyle/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Advance Directives for health care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/>
              <a:t>Have the family conversation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Written funeral plans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Designated agent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Doctors, clergy, attorney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Who’s going to help</a:t>
            </a:r>
          </a:p>
          <a:p>
            <a:endParaRPr lang="en-US" sz="2400" dirty="0"/>
          </a:p>
        </p:txBody>
      </p:sp>
      <p:pic>
        <p:nvPicPr>
          <p:cNvPr id="4" name="Picture 3" descr="Sacred_Crossings_stair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2" r="16379"/>
          <a:stretch/>
        </p:blipFill>
        <p:spPr>
          <a:xfrm>
            <a:off x="4245413" y="2333213"/>
            <a:ext cx="4268667" cy="304840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76764" y="5414930"/>
            <a:ext cx="3385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smtClean="0"/>
              <a:t>Photo </a:t>
            </a:r>
            <a:r>
              <a:rPr lang="en-US" sz="1200" i="1" dirty="0" smtClean="0"/>
              <a:t>courtesy of Olivia Bareham, </a:t>
            </a:r>
            <a:r>
              <a:rPr lang="en-US" sz="1200" i="1" smtClean="0"/>
              <a:t>Sacred Crossings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239353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Funeral Guides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901441" cy="4023360"/>
          </a:xfrm>
        </p:spPr>
        <p:txBody>
          <a:bodyPr>
            <a:noAutofit/>
          </a:bodyPr>
          <a:lstStyle/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Educate about choices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Inform about laws and policies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Demonstrate techniques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Support the family in charge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Respect choices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Honor diverse traditions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Partner with caregivers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Follow wishes of the family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64" y="2545080"/>
            <a:ext cx="3971038" cy="28077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970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2848605" cy="4023360"/>
          </a:xfrm>
        </p:spPr>
        <p:txBody>
          <a:bodyPr>
            <a:normAutofit/>
          </a:bodyPr>
          <a:lstStyle/>
          <a:p>
            <a:r>
              <a:rPr lang="en-US" sz="2400" smtClean="0"/>
              <a:t>Your name</a:t>
            </a:r>
          </a:p>
          <a:p>
            <a:r>
              <a:rPr lang="en-US" sz="2400" dirty="0" smtClean="0"/>
              <a:t>Contact information</a:t>
            </a:r>
          </a:p>
          <a:p>
            <a:r>
              <a:rPr lang="en-US" sz="2400" dirty="0" smtClean="0"/>
              <a:t>What you offer</a:t>
            </a:r>
          </a:p>
          <a:p>
            <a:r>
              <a:rPr lang="en-US" sz="2400" dirty="0" smtClean="0"/>
              <a:t>Your logo</a:t>
            </a:r>
            <a:endParaRPr lang="en-US" sz="2400" dirty="0" smtClean="0"/>
          </a:p>
        </p:txBody>
      </p:sp>
      <p:pic>
        <p:nvPicPr>
          <p:cNvPr id="10" name="Picture 9" descr="Opa-dog-home-funeral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64" y="2613870"/>
            <a:ext cx="4512316" cy="3000210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151624" y="5614080"/>
            <a:ext cx="355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Photo courtesy of Julie </a:t>
            </a:r>
            <a:r>
              <a:rPr lang="en-US" sz="1200" i="1" dirty="0" err="1" smtClean="0"/>
              <a:t>Lanoie</a:t>
            </a:r>
            <a:r>
              <a:rPr lang="en-US" sz="1200" i="1" dirty="0" smtClean="0"/>
              <a:t>, New Hampshire Funeral Resources, Education &amp; Advocacy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65904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Home Funerals?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337561" cy="4023360"/>
          </a:xfrm>
        </p:spPr>
        <p:txBody>
          <a:bodyPr>
            <a:normAutofit/>
          </a:bodyPr>
          <a:lstStyle/>
          <a:p>
            <a:pPr marL="241300" indent="-241300">
              <a:buFont typeface="Arial" charset="0"/>
              <a:buChar char="•"/>
            </a:pPr>
            <a:r>
              <a:rPr lang="en-US" sz="2400" dirty="0" smtClean="0"/>
              <a:t>Our legal right and privilege</a:t>
            </a:r>
          </a:p>
          <a:p>
            <a:pPr marL="241300" indent="-241300">
              <a:buFont typeface="Arial" charset="0"/>
              <a:buChar char="•"/>
            </a:pPr>
            <a:r>
              <a:rPr lang="en-US" sz="2400" dirty="0" smtClean="0"/>
              <a:t>Family-led, family-directed</a:t>
            </a:r>
          </a:p>
          <a:p>
            <a:pPr marL="241300" indent="-241300">
              <a:buFont typeface="Arial" charset="0"/>
              <a:buChar char="•"/>
            </a:pPr>
            <a:r>
              <a:rPr lang="en-US" sz="2400" dirty="0" smtClean="0"/>
              <a:t>Eco-conscious</a:t>
            </a:r>
          </a:p>
          <a:p>
            <a:pPr marL="241300" indent="-241300">
              <a:buFont typeface="Arial" charset="0"/>
              <a:buChar char="•"/>
            </a:pPr>
            <a:r>
              <a:rPr lang="en-US" sz="2400" dirty="0" smtClean="0"/>
              <a:t>Cost conscious</a:t>
            </a:r>
          </a:p>
          <a:p>
            <a:pPr marL="241300" indent="-241300">
              <a:buFont typeface="Arial" charset="0"/>
              <a:buChar char="•"/>
            </a:pPr>
            <a:r>
              <a:rPr lang="en-US" sz="2400" dirty="0" smtClean="0"/>
              <a:t>Meaningful</a:t>
            </a:r>
          </a:p>
          <a:p>
            <a:endParaRPr lang="en-US" sz="2400" dirty="0"/>
          </a:p>
        </p:txBody>
      </p:sp>
      <p:pic>
        <p:nvPicPr>
          <p:cNvPr id="7" name="Picture 6" descr="2013-11-14-GavinCatherine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78" y="2299897"/>
            <a:ext cx="4282322" cy="3115033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76764" y="5414930"/>
            <a:ext cx="3385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smtClean="0"/>
              <a:t>Photo </a:t>
            </a:r>
            <a:r>
              <a:rPr lang="en-US" sz="1200" i="1" dirty="0" smtClean="0"/>
              <a:t>courtesy of Olivia Bareham, </a:t>
            </a:r>
            <a:r>
              <a:rPr lang="en-US" sz="1200" i="1" smtClean="0"/>
              <a:t>Sacred Crossings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199274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Home funerals the norm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Civil War embalming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Era of hospitals, germs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Rise in professionals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$20B/year in the 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4036" y="2033623"/>
            <a:ext cx="4452284" cy="39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Funerals </a:t>
            </a:r>
            <a:r>
              <a:rPr lang="en-US" dirty="0"/>
              <a:t>M</a:t>
            </a:r>
            <a:r>
              <a:rPr lang="en-US" dirty="0" smtClean="0"/>
              <a:t>ay Include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429001" cy="4023360"/>
          </a:xfrm>
        </p:spPr>
        <p:txBody>
          <a:bodyPr>
            <a:normAutofit/>
          </a:bodyPr>
          <a:lstStyle/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Bathing and laying out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Home vigil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Home funeral ceremony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Necessary forms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Transportation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Arranging disposition</a:t>
            </a:r>
            <a:endParaRPr lang="en-US" sz="2400" dirty="0"/>
          </a:p>
        </p:txBody>
      </p:sp>
      <p:pic>
        <p:nvPicPr>
          <p:cNvPr id="5" name="Picture 4" descr="Bill2_900p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r="17268"/>
          <a:stretch/>
        </p:blipFill>
        <p:spPr>
          <a:xfrm>
            <a:off x="5547360" y="1845734"/>
            <a:ext cx="2819400" cy="4222906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25010" y="6084233"/>
            <a:ext cx="3064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Photo courtesy of Donna Belk, Beyond Hospice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965143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Emotional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Create natural flow of events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Normalize the process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Teach children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Promote healthy grief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Feel useful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Find meaning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Inform community</a:t>
            </a:r>
            <a:endParaRPr lang="en-US" sz="2400" dirty="0"/>
          </a:p>
        </p:txBody>
      </p:sp>
      <p:pic>
        <p:nvPicPr>
          <p:cNvPr id="6" name="Picture 5" descr="HPIM5237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0" t="32760" r="12097"/>
          <a:stretch/>
        </p:blipFill>
        <p:spPr>
          <a:xfrm>
            <a:off x="4201160" y="2240905"/>
            <a:ext cx="4318000" cy="3233018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830709" y="5506370"/>
            <a:ext cx="3064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Photo courtesy of Donna Belk, Beyond Hospice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14713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 Supports Families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124201" cy="4023360"/>
          </a:xfrm>
        </p:spPr>
        <p:txBody>
          <a:bodyPr>
            <a:normAutofit/>
          </a:bodyPr>
          <a:lstStyle/>
          <a:p>
            <a:pPr marL="241300" indent="-227013">
              <a:lnSpc>
                <a:spcPct val="100000"/>
              </a:lnSpc>
              <a:buFont typeface="Arial" charset="0"/>
              <a:buChar char="•"/>
            </a:pPr>
            <a:r>
              <a:rPr lang="en-US" sz="2400" dirty="0" smtClean="0"/>
              <a:t>Home vigils are legal in every state and province</a:t>
            </a:r>
          </a:p>
          <a:p>
            <a:pPr marL="241300" indent="-227013">
              <a:lnSpc>
                <a:spcPct val="100000"/>
              </a:lnSpc>
              <a:buFont typeface="Arial" charset="0"/>
              <a:buChar char="•"/>
            </a:pPr>
            <a:r>
              <a:rPr lang="en-US" sz="2400" dirty="0" smtClean="0"/>
              <a:t>Embalming is not required by law</a:t>
            </a:r>
          </a:p>
          <a:p>
            <a:pPr marL="241300" indent="-227013">
              <a:lnSpc>
                <a:spcPct val="100000"/>
              </a:lnSpc>
              <a:buFont typeface="Arial" charset="0"/>
              <a:buChar char="•"/>
            </a:pPr>
            <a:r>
              <a:rPr lang="en-US" sz="2400" dirty="0" smtClean="0"/>
              <a:t>9 states compel to hire a professional for non-vigil requirements</a:t>
            </a:r>
            <a:endParaRPr lang="en-US" sz="2400" dirty="0"/>
          </a:p>
        </p:txBody>
      </p:sp>
      <p:pic>
        <p:nvPicPr>
          <p:cNvPr id="5" name="Picture 4" descr="10385366_1562540960650039_7798760728499318671_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/>
          <a:stretch/>
        </p:blipFill>
        <p:spPr>
          <a:xfrm>
            <a:off x="4160520" y="2333213"/>
            <a:ext cx="4268667" cy="304840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69495" y="5414930"/>
            <a:ext cx="3264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Photo courtesy of </a:t>
            </a:r>
            <a:r>
              <a:rPr lang="en-US" sz="1200" i="1" dirty="0" err="1" smtClean="0"/>
              <a:t>Jerrigrace</a:t>
            </a:r>
            <a:r>
              <a:rPr lang="en-US" sz="1200" i="1" dirty="0" smtClean="0"/>
              <a:t> Lyons, Final Passages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996537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Affordable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901441" cy="4023360"/>
          </a:xfrm>
        </p:spPr>
        <p:txBody>
          <a:bodyPr>
            <a:normAutofit/>
          </a:bodyPr>
          <a:lstStyle/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Share tasks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Use what is available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File paperwork at no cost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Make final arrangements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Transport with family vehicle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Hire only what you cannot do or are uncomfortable doing</a:t>
            </a: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44993" y="5765575"/>
            <a:ext cx="2314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Photo courtesy of Nora </a:t>
            </a:r>
            <a:r>
              <a:rPr lang="en-US" sz="1200" i="1" dirty="0" err="1" smtClean="0"/>
              <a:t>Cedarwind</a:t>
            </a:r>
            <a:endParaRPr lang="en-US" sz="12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24" y="1995495"/>
            <a:ext cx="2471274" cy="3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00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Eco-friendly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307081" cy="4023360"/>
          </a:xfrm>
        </p:spPr>
        <p:txBody>
          <a:bodyPr>
            <a:noAutofit/>
          </a:bodyPr>
          <a:lstStyle/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Uses </a:t>
            </a:r>
            <a:r>
              <a:rPr lang="en-US" sz="2400" dirty="0"/>
              <a:t>what </a:t>
            </a:r>
            <a:r>
              <a:rPr lang="en-US" sz="2400" dirty="0" smtClean="0"/>
              <a:t>materials are </a:t>
            </a:r>
            <a:r>
              <a:rPr lang="en-US" sz="2400" dirty="0"/>
              <a:t>available 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/>
              <a:t>Non-invasive practices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Uses </a:t>
            </a:r>
            <a:r>
              <a:rPr lang="en-US" sz="2400" dirty="0"/>
              <a:t>dry ice or </a:t>
            </a:r>
            <a:r>
              <a:rPr lang="en-US" sz="2400" dirty="0" smtClean="0"/>
              <a:t>other non-toxic </a:t>
            </a:r>
            <a:r>
              <a:rPr lang="en-US" sz="2400" dirty="0"/>
              <a:t>methods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/>
              <a:t>Locally-made and sourced caskets, shrouds, urns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/>
              <a:t>Organic, natural methods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691" y="3933615"/>
            <a:ext cx="3560950" cy="2065352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4" b="5999"/>
          <a:stretch/>
        </p:blipFill>
        <p:spPr bwMode="auto">
          <a:xfrm>
            <a:off x="5320792" y="1845734"/>
            <a:ext cx="2043191" cy="1820688"/>
          </a:xfrm>
          <a:prstGeom prst="rect">
            <a:avLst/>
          </a:prstGeom>
          <a:ln w="12700" cmpd="sng">
            <a:solidFill>
              <a:srgbClr val="000000"/>
            </a:solidFill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9877" y="5989161"/>
            <a:ext cx="3862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Photo courtesy of New York Times, Chuck </a:t>
            </a:r>
            <a:r>
              <a:rPr lang="en-US" sz="1200" i="1" dirty="0" err="1" smtClean="0"/>
              <a:t>Lakin</a:t>
            </a:r>
            <a:r>
              <a:rPr lang="en-US" sz="1200" i="1" dirty="0" smtClean="0"/>
              <a:t>, Last Things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202970" y="3661519"/>
            <a:ext cx="2370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Photo courtesy of Shine On Brightly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3199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398521" cy="4494106"/>
          </a:xfrm>
        </p:spPr>
        <p:txBody>
          <a:bodyPr>
            <a:noAutofit/>
          </a:bodyPr>
          <a:lstStyle/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For caregivers and deceased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Fluids, odors easily managed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CDC, WHO, CID, PAHO agree,                                                                  “Dead bodies do not pose an increased health risk”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Cool room</a:t>
            </a:r>
          </a:p>
          <a:p>
            <a:pPr marL="241300" indent="-227013">
              <a:buFont typeface="Arial" charset="0"/>
              <a:buChar char="•"/>
            </a:pPr>
            <a:r>
              <a:rPr lang="en-US" sz="2400" dirty="0" smtClean="0"/>
              <a:t>Universal precautions</a:t>
            </a: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509" b="5312"/>
          <a:stretch/>
        </p:blipFill>
        <p:spPr>
          <a:xfrm>
            <a:off x="4221480" y="2397189"/>
            <a:ext cx="4318001" cy="2920449"/>
          </a:xfrm>
          <a:prstGeom prst="rect">
            <a:avLst/>
          </a:prstGeom>
          <a:ln w="12700" cmpd="sng">
            <a:solidFill>
              <a:srgbClr val="000000"/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848425" y="5348186"/>
            <a:ext cx="3064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Photo courtesy of Donna Belk, Beyond Hospice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92077201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1892</TotalTime>
  <Words>998</Words>
  <Application>Microsoft Macintosh PowerPoint</Application>
  <PresentationFormat>On-screen Show (4:3)</PresentationFormat>
  <Paragraphs>134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Arial</vt:lpstr>
      <vt:lpstr>Retrospect</vt:lpstr>
      <vt:lpstr>Healing Presence</vt:lpstr>
      <vt:lpstr>Why Home Funerals?</vt:lpstr>
      <vt:lpstr>A Brief History</vt:lpstr>
      <vt:lpstr>Home Funerals May Include</vt:lpstr>
      <vt:lpstr>Emotional Benefits</vt:lpstr>
      <vt:lpstr>Law Supports Families</vt:lpstr>
      <vt:lpstr>Affordable</vt:lpstr>
      <vt:lpstr>Eco-friendly</vt:lpstr>
      <vt:lpstr>Safe</vt:lpstr>
      <vt:lpstr>Planning</vt:lpstr>
      <vt:lpstr>Home Funeral Guides</vt:lpstr>
      <vt:lpstr>For More Information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Healing Presence</dc:title>
  <dc:creator>Bill Crangle</dc:creator>
  <cp:lastModifiedBy>Microsoft Office User</cp:lastModifiedBy>
  <cp:revision>31</cp:revision>
  <dcterms:created xsi:type="dcterms:W3CDTF">2015-05-11T11:52:24Z</dcterms:created>
  <dcterms:modified xsi:type="dcterms:W3CDTF">2018-05-11T15:44:35Z</dcterms:modified>
</cp:coreProperties>
</file>