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81" r:id="rId3"/>
    <p:sldId id="296" r:id="rId4"/>
    <p:sldId id="259" r:id="rId5"/>
    <p:sldId id="261" r:id="rId6"/>
    <p:sldId id="264" r:id="rId7"/>
    <p:sldId id="282" r:id="rId8"/>
    <p:sldId id="263" r:id="rId9"/>
    <p:sldId id="289" r:id="rId10"/>
    <p:sldId id="266" r:id="rId11"/>
    <p:sldId id="292" r:id="rId12"/>
    <p:sldId id="295" r:id="rId13"/>
    <p:sldId id="279" r:id="rId14"/>
    <p:sldId id="270" r:id="rId15"/>
    <p:sldId id="297" r:id="rId16"/>
    <p:sldId id="273" r:id="rId17"/>
  </p:sldIdLst>
  <p:sldSz cx="9144000" cy="6858000" type="screen4x3"/>
  <p:notesSz cx="6858000" cy="9144000"/>
  <p:custShowLst>
    <p:custShow name="Bridging" id="0">
      <p:sldLst>
        <p:sld r:id="rId2"/>
        <p:sld r:id="rId5"/>
        <p:sld r:id="rId6"/>
        <p:sld r:id="rId7"/>
        <p:sld r:id="rId9"/>
        <p:sld r:id="rId11"/>
        <p:sld r:id="rId15"/>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AAD"/>
    <a:srgbClr val="50903A"/>
    <a:srgbClr val="FFFDF2"/>
    <a:srgbClr val="4A4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60" autoAdjust="0"/>
    <p:restoredTop sz="61497" autoAdjust="0"/>
  </p:normalViewPr>
  <p:slideViewPr>
    <p:cSldViewPr>
      <p:cViewPr varScale="1">
        <p:scale>
          <a:sx n="61" d="100"/>
          <a:sy n="61" d="100"/>
        </p:scale>
        <p:origin x="1576" y="208"/>
      </p:cViewPr>
      <p:guideLst>
        <p:guide orient="horz" pos="2160"/>
        <p:guide pos="2880"/>
      </p:guideLst>
    </p:cSldViewPr>
  </p:slideViewPr>
  <p:outlineViewPr>
    <p:cViewPr>
      <p:scale>
        <a:sx n="33" d="100"/>
        <a:sy n="33" d="100"/>
      </p:scale>
      <p:origin x="0" y="1093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E55EA-41D0-4B2E-A89E-14B4E128DC7C}" type="datetimeFigureOut">
              <a:rPr lang="en-US" smtClean="0"/>
              <a:pPr/>
              <a:t>5/11/18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9B1B2-1439-4EC3-B187-7374AD71222B}" type="slidenum">
              <a:rPr lang="en-US" smtClean="0"/>
              <a:pPr/>
              <a:t>‹#›</a:t>
            </a:fld>
            <a:endParaRPr lang="en-US" dirty="0"/>
          </a:p>
        </p:txBody>
      </p:sp>
    </p:spTree>
    <p:extLst>
      <p:ext uri="{BB962C8B-B14F-4D97-AF65-F5344CB8AC3E}">
        <p14:creationId xmlns:p14="http://schemas.microsoft.com/office/powerpoint/2010/main" val="342437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designed to be given at hospice staff and volunteer in-services and trainings to alert them</a:t>
            </a:r>
            <a:r>
              <a:rPr lang="en-US" baseline="0" dirty="0" smtClean="0"/>
              <a:t> to the possibility that their hospice family may choose to continue to care for their family member after the death occurs, and how their knowing about home funerals will smooth the way for a full continuum of care.</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1</a:t>
            </a:fld>
            <a:endParaRPr lang="en-US" dirty="0"/>
          </a:p>
        </p:txBody>
      </p:sp>
    </p:spTree>
    <p:extLst>
      <p:ext uri="{BB962C8B-B14F-4D97-AF65-F5344CB8AC3E}">
        <p14:creationId xmlns:p14="http://schemas.microsoft.com/office/powerpoint/2010/main" val="185808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Assure the hospice staff that you</a:t>
            </a:r>
            <a:r>
              <a:rPr lang="en-US" baseline="0" dirty="0" smtClean="0"/>
              <a:t> know what you are talking </a:t>
            </a:r>
            <a:r>
              <a:rPr lang="en-US" baseline="0" dirty="0" smtClean="0"/>
              <a:t>about</a:t>
            </a:r>
            <a:endParaRPr lang="en-US" dirty="0"/>
          </a:p>
        </p:txBody>
      </p:sp>
      <p:sp>
        <p:nvSpPr>
          <p:cNvPr id="4" name="Slide Number Placeholder 3"/>
          <p:cNvSpPr>
            <a:spLocks noGrp="1"/>
          </p:cNvSpPr>
          <p:nvPr>
            <p:ph type="sldNum" sz="quarter" idx="10"/>
          </p:nvPr>
        </p:nvSpPr>
        <p:spPr/>
        <p:txBody>
          <a:bodyPr/>
          <a:lstStyle/>
          <a:p>
            <a:fld id="{2C7A2184-2AC9-4319-AFB9-32978367D110}" type="slidenum">
              <a:rPr lang="en-US" smtClean="0"/>
              <a:pPr/>
              <a:t>10</a:t>
            </a:fld>
            <a:endParaRPr lang="en-US" dirty="0"/>
          </a:p>
        </p:txBody>
      </p:sp>
    </p:spTree>
    <p:extLst>
      <p:ext uri="{BB962C8B-B14F-4D97-AF65-F5344CB8AC3E}">
        <p14:creationId xmlns:p14="http://schemas.microsoft.com/office/powerpoint/2010/main" val="89422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You have to construct this slide.</a:t>
            </a:r>
          </a:p>
          <a:p>
            <a:endParaRPr lang="en-US" dirty="0" smtClean="0"/>
          </a:p>
          <a:p>
            <a:r>
              <a:rPr lang="en-US" dirty="0" smtClean="0"/>
              <a:t>Do your homework and cite specific laws that</a:t>
            </a:r>
            <a:r>
              <a:rPr lang="en-US" baseline="0" dirty="0" smtClean="0"/>
              <a:t> protect the home funeral family AND the hospice nurse and personnel as indicated above in RED.</a:t>
            </a:r>
          </a:p>
          <a:p>
            <a:endParaRPr lang="en-US" baseline="0" dirty="0" smtClean="0"/>
          </a:p>
          <a:p>
            <a:r>
              <a:rPr lang="en-US" baseline="0" dirty="0" smtClean="0"/>
              <a:t>Let them know that they may be invited to stay and help, but they are not required to after they have signed the death certificate and surrendered it to the next-of-kin who is now in charge.</a:t>
            </a:r>
          </a:p>
          <a:p>
            <a:endParaRPr lang="en-US" baseline="0" dirty="0" smtClean="0"/>
          </a:p>
          <a:p>
            <a:r>
              <a:rPr lang="en-US" baseline="0" dirty="0" smtClean="0"/>
              <a:t>If their agency has a policy that requires more than what is stated in the law, suggest helping with getting their policy compliant with the law for the protection of the family and the employees.</a:t>
            </a:r>
          </a:p>
          <a:p>
            <a:endParaRPr lang="en-US" baseline="0" dirty="0" smtClean="0"/>
          </a:p>
          <a:p>
            <a:r>
              <a:rPr lang="en-US" baseline="0" dirty="0" smtClean="0"/>
              <a:t>Let them know that any professional work on behalf of the hospice organization beyond the signature is voluntary. If they insist on calling a funeral director or in any other way impede family members from enacting their rights, it may put the agency and them personally in a potentially sticky legal situation (acting without authority; not recognizing legal entity responsible; attempting to impede constitutional rights; HIPAA violations, etc.)</a:t>
            </a:r>
            <a:endParaRPr lang="en-US" dirty="0"/>
          </a:p>
        </p:txBody>
      </p:sp>
      <p:sp>
        <p:nvSpPr>
          <p:cNvPr id="4" name="Slide Number Placeholder 3"/>
          <p:cNvSpPr>
            <a:spLocks noGrp="1"/>
          </p:cNvSpPr>
          <p:nvPr>
            <p:ph type="sldNum" sz="quarter" idx="10"/>
          </p:nvPr>
        </p:nvSpPr>
        <p:spPr/>
        <p:txBody>
          <a:bodyPr/>
          <a:lstStyle/>
          <a:p>
            <a:fld id="{2C7A2184-2AC9-4319-AFB9-32978367D110}" type="slidenum">
              <a:rPr lang="en-US" smtClean="0"/>
              <a:pPr/>
              <a:t>11</a:t>
            </a:fld>
            <a:endParaRPr lang="en-US" dirty="0"/>
          </a:p>
        </p:txBody>
      </p:sp>
    </p:spTree>
    <p:extLst>
      <p:ext uri="{BB962C8B-B14F-4D97-AF65-F5344CB8AC3E}">
        <p14:creationId xmlns:p14="http://schemas.microsoft.com/office/powerpoint/2010/main" val="80806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Cite HIPAA rules</a:t>
            </a:r>
            <a:r>
              <a:rPr lang="en-US" baseline="0" dirty="0" smtClean="0"/>
              <a:t> concerning confidentiality of hospice patient rights even after death. A contract between a funeral director and the family does not involve hospice unless there is a qualifying medical reason to disclose information. If the family is acting as its own funeral director, that medical information may be shared with them. Hospice nurses interface with funeral homes only at the request of the family.</a:t>
            </a:r>
            <a:endParaRPr lang="en-US" dirty="0"/>
          </a:p>
        </p:txBody>
      </p:sp>
      <p:sp>
        <p:nvSpPr>
          <p:cNvPr id="4" name="Slide Number Placeholder 3"/>
          <p:cNvSpPr>
            <a:spLocks noGrp="1"/>
          </p:cNvSpPr>
          <p:nvPr>
            <p:ph type="sldNum" sz="quarter" idx="10"/>
          </p:nvPr>
        </p:nvSpPr>
        <p:spPr/>
        <p:txBody>
          <a:bodyPr/>
          <a:lstStyle/>
          <a:p>
            <a:fld id="{2C7A2184-2AC9-4319-AFB9-32978367D110}" type="slidenum">
              <a:rPr lang="en-US" smtClean="0"/>
              <a:pPr/>
              <a:t>12</a:t>
            </a:fld>
            <a:endParaRPr lang="en-US" dirty="0"/>
          </a:p>
        </p:txBody>
      </p:sp>
    </p:spTree>
    <p:extLst>
      <p:ext uri="{BB962C8B-B14F-4D97-AF65-F5344CB8AC3E}">
        <p14:creationId xmlns:p14="http://schemas.microsoft.com/office/powerpoint/2010/main" val="173866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OPTIONAL</a:t>
            </a:r>
            <a:r>
              <a:rPr lang="en-US" dirty="0" smtClean="0"/>
              <a:t> – use only if you are offering this volunteered service</a:t>
            </a:r>
          </a:p>
          <a:p>
            <a:endParaRPr lang="en-US" dirty="0" smtClean="0"/>
          </a:p>
          <a:p>
            <a:r>
              <a:rPr lang="en-US" dirty="0" smtClean="0"/>
              <a:t>Suggest</a:t>
            </a:r>
            <a:r>
              <a:rPr lang="en-US" baseline="0" dirty="0" smtClean="0"/>
              <a:t> that they c</a:t>
            </a:r>
            <a:r>
              <a:rPr lang="en-US" dirty="0" smtClean="0"/>
              <a:t>onsider offering volunteer</a:t>
            </a:r>
            <a:r>
              <a:rPr lang="en-US" baseline="0" dirty="0" smtClean="0"/>
              <a:t> services of a funeral planner (hopefully you) to let patients who are interested know more about funeral options in your area, including home funerals. Be sure in this role that you offer fair and impartial information.</a:t>
            </a:r>
          </a:p>
          <a:p>
            <a:endParaRPr lang="en-US" baseline="0" dirty="0" smtClean="0"/>
          </a:p>
          <a:p>
            <a:r>
              <a:rPr lang="en-US" baseline="0" dirty="0" smtClean="0"/>
              <a:t>Suggest that having someone on call for funeral planning will lighten their workload and provide added value to their service.</a:t>
            </a:r>
          </a:p>
          <a:p>
            <a:endParaRPr lang="en-US" baseline="0" dirty="0" smtClean="0"/>
          </a:p>
          <a:p>
            <a:r>
              <a:rPr lang="en-US" baseline="0" dirty="0" smtClean="0"/>
              <a:t>Suggest that you partner with local funeral directors to provide this service if desired.</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13</a:t>
            </a:fld>
            <a:endParaRPr lang="en-US" dirty="0"/>
          </a:p>
        </p:txBody>
      </p:sp>
    </p:spTree>
    <p:extLst>
      <p:ext uri="{BB962C8B-B14F-4D97-AF65-F5344CB8AC3E}">
        <p14:creationId xmlns:p14="http://schemas.microsoft.com/office/powerpoint/2010/main" val="17995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also</a:t>
            </a:r>
            <a:r>
              <a:rPr lang="en-US" baseline="0" dirty="0" smtClean="0"/>
              <a:t> change this slide to focus exclusively on NHFA materials on the website and mention Facebook to drive them to become members and find resources, validating your expertise and connection</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14</a:t>
            </a:fld>
            <a:endParaRPr lang="en-US" dirty="0"/>
          </a:p>
        </p:txBody>
      </p:sp>
    </p:spTree>
    <p:extLst>
      <p:ext uri="{BB962C8B-B14F-4D97-AF65-F5344CB8AC3E}">
        <p14:creationId xmlns:p14="http://schemas.microsoft.com/office/powerpoint/2010/main" val="112234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quotes and leave some time here for people to read them</a:t>
            </a:r>
            <a:r>
              <a:rPr lang="en-US" baseline="0" dirty="0" smtClean="0"/>
              <a:t> as you prepare to wrap up, telling them that the people who can best attest to the healing benefits of home funerals are their own hospice families. This loops around to the beginning and gives audience a finished feeling</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15</a:t>
            </a:fld>
            <a:endParaRPr lang="en-US" dirty="0"/>
          </a:p>
        </p:txBody>
      </p:sp>
    </p:spTree>
    <p:extLst>
      <p:ext uri="{BB962C8B-B14F-4D97-AF65-F5344CB8AC3E}">
        <p14:creationId xmlns:p14="http://schemas.microsoft.com/office/powerpoint/2010/main" val="1217409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16</a:t>
            </a:fld>
            <a:endParaRPr lang="en-US" dirty="0"/>
          </a:p>
        </p:txBody>
      </p:sp>
    </p:spTree>
    <p:extLst>
      <p:ext uri="{BB962C8B-B14F-4D97-AF65-F5344CB8AC3E}">
        <p14:creationId xmlns:p14="http://schemas.microsoft.com/office/powerpoint/2010/main" val="20230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them</a:t>
            </a:r>
            <a:r>
              <a:rPr lang="en-US" baseline="0" dirty="0" smtClean="0"/>
              <a:t> know you are going to explain what their role is in assisting home funeral families, how home funeral advocates and hospice are alike and different, and what complementary services we offer to patients and families.</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2</a:t>
            </a:fld>
            <a:endParaRPr lang="en-US" dirty="0"/>
          </a:p>
        </p:txBody>
      </p:sp>
    </p:spTree>
    <p:extLst>
      <p:ext uri="{BB962C8B-B14F-4D97-AF65-F5344CB8AC3E}">
        <p14:creationId xmlns:p14="http://schemas.microsoft.com/office/powerpoint/2010/main" val="15693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 this intro and tell your own story: “I</a:t>
            </a:r>
            <a:r>
              <a:rPr lang="en-US" baseline="0" dirty="0" smtClean="0"/>
              <a:t> would like to begin by painting a picture for you of a family who had a loved one in hospice and who continued to care for him or her after death”</a:t>
            </a:r>
          </a:p>
          <a:p>
            <a:endParaRPr lang="en-US" baseline="0" dirty="0" smtClean="0"/>
          </a:p>
          <a:p>
            <a:r>
              <a:rPr lang="en-US" baseline="0" dirty="0" smtClean="0"/>
              <a:t>Use this slide to explain the emotional and spiritual benefits to home funerals. Add the economical benefit if appropriate.</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3</a:t>
            </a:fld>
            <a:endParaRPr lang="en-US" dirty="0"/>
          </a:p>
        </p:txBody>
      </p:sp>
    </p:spTree>
    <p:extLst>
      <p:ext uri="{BB962C8B-B14F-4D97-AF65-F5344CB8AC3E}">
        <p14:creationId xmlns:p14="http://schemas.microsoft.com/office/powerpoint/2010/main" val="25061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OPTIONAL</a:t>
            </a:r>
            <a:r>
              <a:rPr lang="en-US" dirty="0" smtClean="0"/>
              <a:t> if you are short on time</a:t>
            </a:r>
          </a:p>
          <a:p>
            <a:endParaRPr lang="en-US" dirty="0" smtClean="0"/>
          </a:p>
          <a:p>
            <a:r>
              <a:rPr lang="en-US" dirty="0" smtClean="0"/>
              <a:t>4 concepts we all strive to fulfill</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4</a:t>
            </a:fld>
            <a:endParaRPr lang="en-US" dirty="0"/>
          </a:p>
        </p:txBody>
      </p:sp>
    </p:spTree>
    <p:extLst>
      <p:ext uri="{BB962C8B-B14F-4D97-AF65-F5344CB8AC3E}">
        <p14:creationId xmlns:p14="http://schemas.microsoft.com/office/powerpoint/2010/main" val="41637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OPTIONAL</a:t>
            </a:r>
            <a:r>
              <a:rPr lang="en-US" dirty="0" smtClean="0"/>
              <a:t> if you are short on time</a:t>
            </a:r>
          </a:p>
          <a:p>
            <a:endParaRPr lang="en-US" dirty="0" smtClean="0"/>
          </a:p>
          <a:p>
            <a:r>
              <a:rPr lang="en-US" dirty="0" smtClean="0"/>
              <a:t>Segue concept to stress:</a:t>
            </a:r>
          </a:p>
          <a:p>
            <a:endParaRPr lang="en-US" dirty="0" smtClean="0"/>
          </a:p>
          <a:p>
            <a:r>
              <a:rPr lang="en-US" dirty="0" smtClean="0"/>
              <a:t>We</a:t>
            </a:r>
            <a:r>
              <a:rPr lang="en-US" baseline="0" dirty="0" smtClean="0"/>
              <a:t> s</a:t>
            </a:r>
            <a:r>
              <a:rPr lang="en-US" dirty="0" smtClean="0"/>
              <a:t>ometimes</a:t>
            </a:r>
            <a:r>
              <a:rPr lang="en-US" baseline="0" dirty="0" smtClean="0"/>
              <a:t> treat mourners, whether or not they are distraught or disoriented, like children. Our goal is to empower them, letting them embrace the experience, giving them a chance to work it through, providing the tools of healthy grieving.</a:t>
            </a:r>
          </a:p>
          <a:p>
            <a:endParaRPr lang="en-US" baseline="0" dirty="0" smtClean="0"/>
          </a:p>
          <a:p>
            <a:r>
              <a:rPr lang="en-US" baseline="0" dirty="0" smtClean="0"/>
              <a:t>Home funerals give people something familiar and important to do once the primary health care is done. Their loved ones may remain at home until ready for disposition, without embalming; they can hold a home vigil; the family can transport with proper documentation (death certificate and permit); they can bathe, dress, and prepare in casket or shroud. They can care for legal details and transportation themselves or hire a professional to help with whatever the family requires.</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5</a:t>
            </a:fld>
            <a:endParaRPr lang="en-US" dirty="0"/>
          </a:p>
        </p:txBody>
      </p:sp>
    </p:spTree>
    <p:extLst>
      <p:ext uri="{BB962C8B-B14F-4D97-AF65-F5344CB8AC3E}">
        <p14:creationId xmlns:p14="http://schemas.microsoft.com/office/powerpoint/2010/main" val="148028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our home funeral mission in general terms – we will get into more specifics later</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6</a:t>
            </a:fld>
            <a:endParaRPr lang="en-US" dirty="0"/>
          </a:p>
        </p:txBody>
      </p:sp>
    </p:spTree>
    <p:extLst>
      <p:ext uri="{BB962C8B-B14F-4D97-AF65-F5344CB8AC3E}">
        <p14:creationId xmlns:p14="http://schemas.microsoft.com/office/powerpoint/2010/main" val="85690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our common mission that patients </a:t>
            </a:r>
            <a:r>
              <a:rPr lang="en-US" baseline="0" smtClean="0"/>
              <a:t>and families:</a:t>
            </a:r>
            <a:endParaRPr lang="en-US" baseline="0" dirty="0" smtClean="0"/>
          </a:p>
          <a:p>
            <a:endParaRPr lang="en-US" baseline="0" dirty="0" smtClean="0"/>
          </a:p>
          <a:p>
            <a:pPr>
              <a:buClr>
                <a:schemeClr val="accent3"/>
              </a:buClr>
              <a:buSzPct val="100000"/>
              <a:buFont typeface="Wingdings" charset="2"/>
              <a:buChar char="§"/>
            </a:pPr>
            <a:r>
              <a:rPr lang="en-US" sz="1200" baseline="0" dirty="0" smtClean="0"/>
              <a:t>  </a:t>
            </a:r>
            <a:r>
              <a:rPr lang="en-US" sz="1200" dirty="0" smtClean="0"/>
              <a:t>full participants in care decisions, including advanced directives and funeral planning</a:t>
            </a:r>
          </a:p>
          <a:p>
            <a:pPr>
              <a:buClr>
                <a:schemeClr val="accent3"/>
              </a:buClr>
              <a:buSzPct val="100000"/>
              <a:buFont typeface="Wingdings" charset="2"/>
              <a:buChar char="§"/>
            </a:pPr>
            <a:endParaRPr lang="en-US" sz="100" dirty="0" smtClean="0"/>
          </a:p>
          <a:p>
            <a:pPr>
              <a:buClr>
                <a:schemeClr val="accent3"/>
              </a:buClr>
              <a:buSzPct val="100000"/>
              <a:buFont typeface="Wingdings" charset="2"/>
              <a:buChar char="§"/>
            </a:pPr>
            <a:r>
              <a:rPr lang="en-US" sz="1200" dirty="0" smtClean="0"/>
              <a:t>  treated with honesty, respect, compassion and dignity</a:t>
            </a:r>
          </a:p>
          <a:p>
            <a:pPr>
              <a:buClr>
                <a:schemeClr val="accent3"/>
              </a:buClr>
              <a:buSzPct val="100000"/>
              <a:buFont typeface="Wingdings" charset="2"/>
              <a:buChar char="§"/>
            </a:pPr>
            <a:endParaRPr lang="en-US" sz="100" dirty="0" smtClean="0"/>
          </a:p>
          <a:p>
            <a:pPr>
              <a:buClr>
                <a:schemeClr val="accent3"/>
              </a:buClr>
              <a:buSzPct val="100000"/>
              <a:buFont typeface="Wingdings" charset="2"/>
              <a:buChar char="§"/>
            </a:pPr>
            <a:r>
              <a:rPr lang="en-US" sz="1200" dirty="0" smtClean="0"/>
              <a:t>  look to us to feel validated in their grief and in their spirituality</a:t>
            </a:r>
          </a:p>
          <a:p>
            <a:pPr>
              <a:buClr>
                <a:schemeClr val="accent3"/>
              </a:buClr>
              <a:buSzPct val="100000"/>
              <a:buFont typeface="Wingdings" charset="2"/>
              <a:buChar char="§"/>
            </a:pPr>
            <a:endParaRPr lang="en-US" sz="100" dirty="0" smtClean="0"/>
          </a:p>
          <a:p>
            <a:pPr>
              <a:buClr>
                <a:schemeClr val="accent3"/>
              </a:buClr>
              <a:buSzPct val="100000"/>
              <a:buFont typeface="Wingdings" charset="2"/>
              <a:buChar char="§"/>
            </a:pPr>
            <a:r>
              <a:rPr lang="en-US" sz="1200" dirty="0" smtClean="0"/>
              <a:t>  trust us with ensuring that the sanctity of the body will be respected</a:t>
            </a:r>
          </a:p>
          <a:p>
            <a:pPr>
              <a:buClr>
                <a:schemeClr val="accent3"/>
              </a:buClr>
              <a:buSzPct val="100000"/>
              <a:buFont typeface="Wingdings" charset="2"/>
              <a:buChar char="§"/>
            </a:pPr>
            <a:endParaRPr lang="en-US" sz="100" dirty="0" smtClean="0"/>
          </a:p>
          <a:p>
            <a:pPr>
              <a:buClr>
                <a:schemeClr val="accent3"/>
              </a:buClr>
              <a:buSzPct val="100000"/>
              <a:buFont typeface="Wingdings" charset="2"/>
              <a:buChar char="§"/>
            </a:pPr>
            <a:r>
              <a:rPr lang="en-US" sz="1200" dirty="0" smtClean="0"/>
              <a:t>  need to know what to expect leading up to and after death</a:t>
            </a:r>
          </a:p>
          <a:p>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7</a:t>
            </a:fld>
            <a:endParaRPr lang="en-US" dirty="0"/>
          </a:p>
        </p:txBody>
      </p:sp>
    </p:spTree>
    <p:extLst>
      <p:ext uri="{BB962C8B-B14F-4D97-AF65-F5344CB8AC3E}">
        <p14:creationId xmlns:p14="http://schemas.microsoft.com/office/powerpoint/2010/main" val="47945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positive aspects</a:t>
            </a:r>
            <a:r>
              <a:rPr lang="en-US" baseline="0" dirty="0" smtClean="0"/>
              <a:t> of family care and that is is both legal and safe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Underscore</a:t>
            </a:r>
            <a:r>
              <a:rPr lang="en-US" sz="1200" baseline="0" dirty="0" smtClean="0"/>
              <a:t> that e</a:t>
            </a:r>
            <a:r>
              <a:rPr lang="en-US" sz="1200" dirty="0" smtClean="0"/>
              <a:t>ven hospice families need time to absorb the loss and gather loved ones near, regardless of how</a:t>
            </a:r>
            <a:r>
              <a:rPr lang="en-US" sz="1200" baseline="0" dirty="0" smtClean="0"/>
              <a:t> long they cared for the person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8</a:t>
            </a:fld>
            <a:endParaRPr lang="en-US" dirty="0"/>
          </a:p>
        </p:txBody>
      </p:sp>
    </p:spTree>
    <p:extLst>
      <p:ext uri="{BB962C8B-B14F-4D97-AF65-F5344CB8AC3E}">
        <p14:creationId xmlns:p14="http://schemas.microsoft.com/office/powerpoint/2010/main" val="94429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Assure the hospice staff that the family knows what to do</a:t>
            </a:r>
          </a:p>
          <a:p>
            <a:endParaRPr lang="en-US" dirty="0" smtClean="0"/>
          </a:p>
          <a:p>
            <a:r>
              <a:rPr lang="en-US" dirty="0" smtClean="0"/>
              <a:t>Suggest that funeral directors be engaged if the family desires</a:t>
            </a:r>
            <a:r>
              <a:rPr lang="en-US" baseline="0" dirty="0" smtClean="0"/>
              <a:t> or if there are legal requirements</a:t>
            </a:r>
            <a:endParaRPr lang="en-US" dirty="0"/>
          </a:p>
        </p:txBody>
      </p:sp>
      <p:sp>
        <p:nvSpPr>
          <p:cNvPr id="4" name="Slide Number Placeholder 3"/>
          <p:cNvSpPr>
            <a:spLocks noGrp="1"/>
          </p:cNvSpPr>
          <p:nvPr>
            <p:ph type="sldNum" sz="quarter" idx="10"/>
          </p:nvPr>
        </p:nvSpPr>
        <p:spPr/>
        <p:txBody>
          <a:bodyPr/>
          <a:lstStyle/>
          <a:p>
            <a:fld id="{E6E9B1B2-1439-4EC3-B187-7374AD71222B}" type="slidenum">
              <a:rPr lang="en-US" smtClean="0"/>
              <a:pPr/>
              <a:t>9</a:t>
            </a:fld>
            <a:endParaRPr lang="en-US" dirty="0"/>
          </a:p>
        </p:txBody>
      </p:sp>
    </p:spTree>
    <p:extLst>
      <p:ext uri="{BB962C8B-B14F-4D97-AF65-F5344CB8AC3E}">
        <p14:creationId xmlns:p14="http://schemas.microsoft.com/office/powerpoint/2010/main" val="42327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D8DA6-EA59-431A-8F7D-7450FDDFEF4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D8DA6-EA59-431A-8F7D-7450FDDFEF4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7A37909-8F99-40CF-9524-DB233BD3A8E3}" type="datetimeFigureOut">
              <a:rPr lang="en-US" smtClean="0"/>
              <a:pPr/>
              <a:t>5/11/18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CD8DA6-EA59-431A-8F7D-7450FDDFEF4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37909-8F99-40CF-9524-DB233BD3A8E3}" type="datetimeFigureOut">
              <a:rPr lang="en-US" smtClean="0"/>
              <a:pPr/>
              <a:t>5/11/18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CD8DA6-EA59-431A-8F7D-7450FDDFEF4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7A37909-8F99-40CF-9524-DB233BD3A8E3}" type="datetimeFigureOut">
              <a:rPr lang="en-US" smtClean="0"/>
              <a:pPr/>
              <a:t>5/11/18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4CD8DA6-EA59-431A-8F7D-7450FDDFEF4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3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www.funerals.org/bookstore?page=shop.product_details&amp;flypage=flypage-ask.tpl&amp;product_id=30&amp;category_id=1" TargetMode="External"/><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600200"/>
          </a:xfrm>
        </p:spPr>
        <p:txBody>
          <a:bodyPr>
            <a:normAutofit/>
          </a:bodyPr>
          <a:lstStyle/>
          <a:p>
            <a:pPr algn="ctr"/>
            <a:r>
              <a:rPr lang="en-US" sz="6000" dirty="0" smtClean="0">
                <a:solidFill>
                  <a:srgbClr val="268AAD"/>
                </a:solidFill>
                <a:latin typeface="Gabriola" pitchFamily="82" charset="0"/>
              </a:rPr>
              <a:t>Bridging the Death Experience</a:t>
            </a:r>
            <a:endParaRPr lang="en-US" sz="6000" dirty="0">
              <a:solidFill>
                <a:srgbClr val="268AAD"/>
              </a:solidFill>
              <a:latin typeface="Gabriola" pitchFamily="82" charset="0"/>
            </a:endParaRPr>
          </a:p>
        </p:txBody>
      </p:sp>
      <p:sp>
        <p:nvSpPr>
          <p:cNvPr id="3" name="Subtitle 2"/>
          <p:cNvSpPr>
            <a:spLocks noGrp="1"/>
          </p:cNvSpPr>
          <p:nvPr>
            <p:ph type="subTitle" idx="1"/>
          </p:nvPr>
        </p:nvSpPr>
        <p:spPr>
          <a:xfrm>
            <a:off x="1524000" y="4648200"/>
            <a:ext cx="6074735" cy="1447800"/>
          </a:xfrm>
        </p:spPr>
        <p:txBody>
          <a:bodyPr>
            <a:noAutofit/>
          </a:bodyPr>
          <a:lstStyle/>
          <a:p>
            <a:pPr algn="ctr"/>
            <a:r>
              <a:rPr lang="en-US" sz="3200" i="1" cap="none" dirty="0" smtClean="0">
                <a:solidFill>
                  <a:srgbClr val="50903A"/>
                </a:solidFill>
                <a:latin typeface="+mn-lt"/>
              </a:rPr>
              <a:t>Helping Families Transition From Hospice Home Care To After-death Home Care</a:t>
            </a:r>
            <a:endParaRPr lang="en-US" sz="3200" i="1" cap="none" dirty="0">
              <a:solidFill>
                <a:srgbClr val="50903A"/>
              </a:solidFill>
              <a:latin typeface="+mn-lt"/>
            </a:endParaRPr>
          </a:p>
        </p:txBody>
      </p:sp>
      <p:pic>
        <p:nvPicPr>
          <p:cNvPr id="21506" name="Picture 2" descr="http://www.artbrokerage.com/artthumb/likp_27695_2/850x600/Peter_Lik_Tranquility.jpg"/>
          <p:cNvPicPr>
            <a:picLocks noChangeAspect="1" noChangeArrowheads="1"/>
          </p:cNvPicPr>
          <p:nvPr/>
        </p:nvPicPr>
        <p:blipFill>
          <a:blip r:embed="rId3" cstate="print"/>
          <a:srcRect/>
          <a:stretch>
            <a:fillRect/>
          </a:stretch>
        </p:blipFill>
        <p:spPr bwMode="auto">
          <a:xfrm>
            <a:off x="514350" y="1743075"/>
            <a:ext cx="8096250" cy="2676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268AAD"/>
                </a:solidFill>
                <a:latin typeface="Gabriola" charset="0"/>
                <a:ea typeface="Gabriola" charset="0"/>
                <a:cs typeface="Gabriola" charset="0"/>
              </a:rPr>
              <a:t>The Role of Home Funeral Guides</a:t>
            </a:r>
            <a:endParaRPr lang="en-US" dirty="0">
              <a:solidFill>
                <a:srgbClr val="268AAD"/>
              </a:solidFill>
              <a:latin typeface="Gabriola" charset="0"/>
              <a:ea typeface="Gabriola" charset="0"/>
              <a:cs typeface="Gabriola" charset="0"/>
            </a:endParaRPr>
          </a:p>
        </p:txBody>
      </p:sp>
      <p:sp>
        <p:nvSpPr>
          <p:cNvPr id="8" name="Content Placeholder 7"/>
          <p:cNvSpPr>
            <a:spLocks noGrp="1"/>
          </p:cNvSpPr>
          <p:nvPr>
            <p:ph idx="1"/>
          </p:nvPr>
        </p:nvSpPr>
        <p:spPr>
          <a:xfrm>
            <a:off x="688362" y="2028826"/>
            <a:ext cx="8321041" cy="4478866"/>
          </a:xfrm>
        </p:spPr>
        <p:txBody>
          <a:bodyPr>
            <a:noAutofit/>
          </a:bodyPr>
          <a:lstStyle/>
          <a:p>
            <a:pPr lvl="0">
              <a:lnSpc>
                <a:spcPts val="1280"/>
              </a:lnSpc>
            </a:pPr>
            <a:r>
              <a:rPr lang="en-US" sz="2400" dirty="0" smtClean="0"/>
              <a:t>Home funeral guides teach, advise, and consult with families to:</a:t>
            </a:r>
          </a:p>
          <a:p>
            <a:pPr marL="644525" lvl="0" indent="-207963">
              <a:lnSpc>
                <a:spcPts val="1280"/>
              </a:lnSpc>
              <a:buFont typeface="Arial" charset="0"/>
              <a:buChar char="•"/>
            </a:pPr>
            <a:r>
              <a:rPr lang="en-US" sz="2400" dirty="0" smtClean="0"/>
              <a:t>preplan</a:t>
            </a:r>
          </a:p>
          <a:p>
            <a:pPr marL="644525" lvl="0" indent="-207963">
              <a:lnSpc>
                <a:spcPts val="1280"/>
              </a:lnSpc>
              <a:buFont typeface="Arial" charset="0"/>
              <a:buChar char="•"/>
            </a:pPr>
            <a:r>
              <a:rPr lang="en-US" sz="2400" dirty="0" smtClean="0"/>
              <a:t>file documentation</a:t>
            </a:r>
          </a:p>
          <a:p>
            <a:pPr marL="644525" indent="-207963">
              <a:lnSpc>
                <a:spcPts val="1280"/>
              </a:lnSpc>
              <a:buFont typeface="Arial" charset="0"/>
              <a:buChar char="•"/>
            </a:pPr>
            <a:r>
              <a:rPr lang="en-US" sz="2400" dirty="0" smtClean="0"/>
              <a:t>prepare and bathe the body</a:t>
            </a:r>
          </a:p>
          <a:p>
            <a:pPr marL="644525" lvl="0" indent="-207963">
              <a:lnSpc>
                <a:spcPts val="1280"/>
              </a:lnSpc>
              <a:buFont typeface="Arial" charset="0"/>
              <a:buChar char="•"/>
            </a:pPr>
            <a:r>
              <a:rPr lang="en-US" sz="2400" dirty="0" smtClean="0"/>
              <a:t>procure burial and cremation vessels  </a:t>
            </a:r>
          </a:p>
          <a:p>
            <a:pPr marL="644525" lvl="0" indent="-207963">
              <a:lnSpc>
                <a:spcPts val="1280"/>
              </a:lnSpc>
              <a:buFont typeface="Arial" charset="0"/>
              <a:buChar char="•"/>
            </a:pPr>
            <a:r>
              <a:rPr lang="en-US" sz="2400" dirty="0" smtClean="0"/>
              <a:t>acquire permits for transportation</a:t>
            </a:r>
          </a:p>
          <a:p>
            <a:pPr marL="644525" indent="-207963">
              <a:lnSpc>
                <a:spcPts val="1280"/>
              </a:lnSpc>
              <a:buFont typeface="Arial" charset="0"/>
              <a:buChar char="•"/>
            </a:pPr>
            <a:r>
              <a:rPr lang="en-US" sz="2400" dirty="0" smtClean="0"/>
              <a:t>locate crematory, cemetery contact information</a:t>
            </a:r>
          </a:p>
          <a:p>
            <a:pPr marL="644525" lvl="0" indent="-207963">
              <a:lnSpc>
                <a:spcPts val="1280"/>
              </a:lnSpc>
              <a:buFont typeface="Arial" charset="0"/>
              <a:buChar char="•"/>
            </a:pPr>
            <a:r>
              <a:rPr lang="en-US" sz="2400" dirty="0" smtClean="0"/>
              <a:t>write obituary or memorial announcements</a:t>
            </a:r>
          </a:p>
          <a:p>
            <a:pPr marL="644525" indent="-207963">
              <a:lnSpc>
                <a:spcPts val="1280"/>
              </a:lnSpc>
              <a:buFont typeface="Arial" charset="0"/>
              <a:buChar char="•"/>
            </a:pPr>
            <a:r>
              <a:rPr lang="en-US" sz="2400" dirty="0" smtClean="0"/>
              <a:t>prepare the home for services or visiting</a:t>
            </a:r>
          </a:p>
          <a:p>
            <a:pPr marL="644525" indent="-207963">
              <a:lnSpc>
                <a:spcPts val="1280"/>
              </a:lnSpc>
              <a:buFont typeface="Arial" charset="0"/>
              <a:buChar char="•"/>
            </a:pPr>
            <a:r>
              <a:rPr lang="en-US" sz="2400" dirty="0" smtClean="0"/>
              <a:t>create a unique, intimate ceremony</a:t>
            </a:r>
          </a:p>
          <a:p>
            <a:pPr marL="644525" lvl="0" indent="-207963">
              <a:lnSpc>
                <a:spcPts val="1280"/>
              </a:lnSpc>
              <a:buFont typeface="Arial" charset="0"/>
              <a:buChar char="•"/>
            </a:pPr>
            <a:r>
              <a:rPr lang="en-US" sz="2400" dirty="0" smtClean="0"/>
              <a:t>include clergy, musicians, funeral directors</a:t>
            </a:r>
          </a:p>
          <a:p>
            <a:pPr marL="644525" lvl="0" indent="-207963">
              <a:lnSpc>
                <a:spcPts val="1280"/>
              </a:lnSpc>
              <a:buFont typeface="Arial" charset="0"/>
              <a:buChar char="•"/>
            </a:pPr>
            <a:r>
              <a:rPr lang="en-US" sz="2400" dirty="0" smtClean="0"/>
              <a:t>obtain funeral goods and services</a:t>
            </a:r>
            <a:endParaRPr lang="en-US" sz="2400" dirty="0" smtClean="0"/>
          </a:p>
        </p:txBody>
      </p:sp>
      <p:pic>
        <p:nvPicPr>
          <p:cNvPr id="20482" name="Picture 2" descr="http://www.turningleafhomefunerals.com/tp.gif"/>
          <p:cNvPicPr>
            <a:picLocks noChangeAspect="1" noChangeArrowheads="1"/>
          </p:cNvPicPr>
          <p:nvPr/>
        </p:nvPicPr>
        <p:blipFill>
          <a:blip r:embed="rId3"/>
          <a:srcRect/>
          <a:stretch>
            <a:fillRect/>
          </a:stretch>
        </p:blipFill>
        <p:spPr bwMode="auto">
          <a:xfrm>
            <a:off x="155575" y="-1509713"/>
            <a:ext cx="285750" cy="285750"/>
          </a:xfrm>
          <a:prstGeom prst="rect">
            <a:avLst/>
          </a:prstGeom>
          <a:noFill/>
        </p:spPr>
      </p:pic>
      <p:pic>
        <p:nvPicPr>
          <p:cNvPr id="20483" name="Picture 3" descr="http://www.turningleafhomefunerals.com/tp.gif"/>
          <p:cNvPicPr>
            <a:picLocks noChangeAspect="1" noChangeArrowheads="1"/>
          </p:cNvPicPr>
          <p:nvPr/>
        </p:nvPicPr>
        <p:blipFill>
          <a:blip r:embed="rId3"/>
          <a:srcRect/>
          <a:stretch>
            <a:fillRect/>
          </a:stretch>
        </p:blipFill>
        <p:spPr bwMode="auto">
          <a:xfrm>
            <a:off x="155575" y="-960438"/>
            <a:ext cx="285750" cy="285750"/>
          </a:xfrm>
          <a:prstGeom prst="rect">
            <a:avLst/>
          </a:prstGeom>
          <a:noFill/>
        </p:spPr>
      </p:pic>
      <p:pic>
        <p:nvPicPr>
          <p:cNvPr id="20484" name="Picture 4" descr="http://www.turningleafhomefunerals.com/tp.gif"/>
          <p:cNvPicPr>
            <a:picLocks noChangeAspect="1" noChangeArrowheads="1"/>
          </p:cNvPicPr>
          <p:nvPr/>
        </p:nvPicPr>
        <p:blipFill>
          <a:blip r:embed="rId3"/>
          <a:srcRect/>
          <a:stretch>
            <a:fillRect/>
          </a:stretch>
        </p:blipFill>
        <p:spPr bwMode="auto">
          <a:xfrm>
            <a:off x="3765550" y="-960438"/>
            <a:ext cx="285750" cy="285750"/>
          </a:xfrm>
          <a:prstGeom prst="rect">
            <a:avLst/>
          </a:prstGeom>
          <a:noFill/>
        </p:spPr>
      </p:pic>
      <p:pic>
        <p:nvPicPr>
          <p:cNvPr id="20485" name="Picture 5" descr="http://www.turningleafhomefunerals.com/tp.gif"/>
          <p:cNvPicPr>
            <a:picLocks noChangeAspect="1" noChangeArrowheads="1"/>
          </p:cNvPicPr>
          <p:nvPr/>
        </p:nvPicPr>
        <p:blipFill>
          <a:blip r:embed="rId3"/>
          <a:srcRect/>
          <a:stretch>
            <a:fillRect/>
          </a:stretch>
        </p:blipFill>
        <p:spPr bwMode="auto">
          <a:xfrm>
            <a:off x="155575" y="-685800"/>
            <a:ext cx="285750" cy="285750"/>
          </a:xfrm>
          <a:prstGeom prst="rect">
            <a:avLst/>
          </a:prstGeom>
          <a:noFill/>
        </p:spPr>
      </p:pic>
      <p:pic>
        <p:nvPicPr>
          <p:cNvPr id="20486" name="Picture 6" descr="http://www.turningleafhomefunerals.com/tp.gif"/>
          <p:cNvPicPr>
            <a:picLocks noChangeAspect="1" noChangeArrowheads="1"/>
          </p:cNvPicPr>
          <p:nvPr/>
        </p:nvPicPr>
        <p:blipFill>
          <a:blip r:embed="rId3"/>
          <a:srcRect/>
          <a:stretch>
            <a:fillRect/>
          </a:stretch>
        </p:blipFill>
        <p:spPr bwMode="auto">
          <a:xfrm>
            <a:off x="155575" y="-411163"/>
            <a:ext cx="285750" cy="285750"/>
          </a:xfrm>
          <a:prstGeom prst="rect">
            <a:avLst/>
          </a:prstGeom>
          <a:noFill/>
        </p:spPr>
      </p:pic>
      <p:pic>
        <p:nvPicPr>
          <p:cNvPr id="20488" name="Picture 8" descr="http://www.turningleafhomefunerals.com/tp.gif"/>
          <p:cNvPicPr>
            <a:picLocks noChangeAspect="1" noChangeArrowheads="1"/>
          </p:cNvPicPr>
          <p:nvPr/>
        </p:nvPicPr>
        <p:blipFill>
          <a:blip r:embed="rId3"/>
          <a:srcRect/>
          <a:stretch>
            <a:fillRect/>
          </a:stretch>
        </p:blipFill>
        <p:spPr bwMode="auto">
          <a:xfrm>
            <a:off x="-533400" y="0"/>
            <a:ext cx="285750" cy="285750"/>
          </a:xfrm>
          <a:prstGeom prst="rect">
            <a:avLst/>
          </a:prstGeom>
          <a:noFill/>
        </p:spPr>
      </p:pic>
      <p:pic>
        <p:nvPicPr>
          <p:cNvPr id="20490" name="Picture 10" descr="http://www.turningleafhomefunerals.com/tp.gif"/>
          <p:cNvPicPr>
            <a:picLocks noChangeAspect="1" noChangeArrowheads="1"/>
          </p:cNvPicPr>
          <p:nvPr/>
        </p:nvPicPr>
        <p:blipFill>
          <a:blip r:embed="rId3"/>
          <a:srcRect/>
          <a:stretch>
            <a:fillRect/>
          </a:stretch>
        </p:blipFill>
        <p:spPr bwMode="auto">
          <a:xfrm>
            <a:off x="155575" y="687388"/>
            <a:ext cx="285750" cy="285750"/>
          </a:xfrm>
          <a:prstGeom prst="rect">
            <a:avLst/>
          </a:prstGeom>
          <a:noFill/>
        </p:spPr>
      </p:pic>
      <p:pic>
        <p:nvPicPr>
          <p:cNvPr id="20491" name="Picture 11" descr="http://www.turningleafhomefunerals.com/tp.gif"/>
          <p:cNvPicPr>
            <a:picLocks noChangeAspect="1" noChangeArrowheads="1"/>
          </p:cNvPicPr>
          <p:nvPr/>
        </p:nvPicPr>
        <p:blipFill>
          <a:blip r:embed="rId3"/>
          <a:srcRect/>
          <a:stretch>
            <a:fillRect/>
          </a:stretch>
        </p:blipFill>
        <p:spPr bwMode="auto">
          <a:xfrm>
            <a:off x="155575" y="962025"/>
            <a:ext cx="285750" cy="285750"/>
          </a:xfrm>
          <a:prstGeom prst="rect">
            <a:avLst/>
          </a:prstGeom>
          <a:noFill/>
        </p:spPr>
      </p:pic>
      <p:pic>
        <p:nvPicPr>
          <p:cNvPr id="20492" name="Picture 12" descr="http://www.turningleafhomefunerals.com/tp.gif"/>
          <p:cNvPicPr>
            <a:picLocks noChangeAspect="1" noChangeArrowheads="1"/>
          </p:cNvPicPr>
          <p:nvPr/>
        </p:nvPicPr>
        <p:blipFill>
          <a:blip r:embed="rId3"/>
          <a:srcRect/>
          <a:stretch>
            <a:fillRect/>
          </a:stretch>
        </p:blipFill>
        <p:spPr bwMode="auto">
          <a:xfrm>
            <a:off x="155575" y="1236663"/>
            <a:ext cx="285750" cy="285750"/>
          </a:xfrm>
          <a:prstGeom prst="rect">
            <a:avLst/>
          </a:prstGeom>
          <a:noFill/>
        </p:spPr>
      </p:pic>
      <p:pic>
        <p:nvPicPr>
          <p:cNvPr id="20493" name="Picture 13" descr="http://www.turningleafhomefunerals.com/tp.gif"/>
          <p:cNvPicPr>
            <a:picLocks noChangeAspect="1" noChangeArrowheads="1"/>
          </p:cNvPicPr>
          <p:nvPr/>
        </p:nvPicPr>
        <p:blipFill>
          <a:blip r:embed="rId3"/>
          <a:srcRect/>
          <a:stretch>
            <a:fillRect/>
          </a:stretch>
        </p:blipFill>
        <p:spPr bwMode="auto">
          <a:xfrm>
            <a:off x="155575" y="1785938"/>
            <a:ext cx="285750" cy="285750"/>
          </a:xfrm>
          <a:prstGeom prst="rect">
            <a:avLst/>
          </a:prstGeom>
          <a:noFill/>
        </p:spPr>
      </p:pic>
      <p:sp>
        <p:nvSpPr>
          <p:cNvPr id="16" name="TextBox 15"/>
          <p:cNvSpPr txBox="1"/>
          <p:nvPr/>
        </p:nvSpPr>
        <p:spPr>
          <a:xfrm>
            <a:off x="7315200" y="2929431"/>
            <a:ext cx="1618003" cy="2677656"/>
          </a:xfrm>
          <a:prstGeom prst="rect">
            <a:avLst/>
          </a:prstGeom>
          <a:solidFill>
            <a:srgbClr val="268AAD"/>
          </a:solidFill>
          <a:ln w="38100">
            <a:solidFill>
              <a:srgbClr val="50903A"/>
            </a:solidFill>
          </a:ln>
        </p:spPr>
        <p:txBody>
          <a:bodyPr wrap="square" rtlCol="0">
            <a:spAutoFit/>
          </a:bodyPr>
          <a:lstStyle/>
          <a:p>
            <a:pPr algn="ctr"/>
            <a:r>
              <a:rPr lang="en-US" sz="2400" dirty="0" smtClean="0">
                <a:solidFill>
                  <a:srgbClr val="FFFDF2"/>
                </a:solidFill>
                <a:latin typeface="Gabriola" pitchFamily="82" charset="0"/>
              </a:rPr>
              <a:t>Empowering others to make informed decisions about end-of-life &amp; after death care</a:t>
            </a:r>
            <a:endParaRPr lang="en-US" sz="2400" dirty="0">
              <a:solidFill>
                <a:srgbClr val="FFFDF2"/>
              </a:solidFill>
              <a:latin typeface="Gabriola"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20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20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20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20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20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fade">
                                      <p:cBhvr>
                                        <p:cTn id="57" dur="2000"/>
                                        <p:tgtEl>
                                          <p:spTgt spid="8">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6604"/>
            <a:ext cx="7715248" cy="1450757"/>
          </a:xfrm>
        </p:spPr>
        <p:txBody>
          <a:bodyPr>
            <a:normAutofit/>
          </a:bodyPr>
          <a:lstStyle/>
          <a:p>
            <a:r>
              <a:rPr lang="en-US" dirty="0" smtClean="0">
                <a:solidFill>
                  <a:srgbClr val="268AAD"/>
                </a:solidFill>
                <a:latin typeface="Gabriola" charset="0"/>
                <a:ea typeface="Gabriola" charset="0"/>
                <a:cs typeface="Gabriola" charset="0"/>
              </a:rPr>
              <a:t>What Hospice Personnel Need to Know</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a:xfrm>
            <a:off x="514347" y="3171743"/>
            <a:ext cx="8115301" cy="2976027"/>
          </a:xfrm>
        </p:spPr>
        <p:txBody>
          <a:bodyPr>
            <a:noAutofit/>
          </a:bodyPr>
          <a:lstStyle/>
          <a:p>
            <a:pPr marL="228600" indent="-207963">
              <a:buFont typeface="Arial" charset="0"/>
              <a:buChar char="•"/>
            </a:pPr>
            <a:r>
              <a:rPr lang="en-US" dirty="0" smtClean="0">
                <a:solidFill>
                  <a:srgbClr val="FF0000"/>
                </a:solidFill>
              </a:rPr>
              <a:t>Find and cite here the exact laws in your state that</a:t>
            </a:r>
            <a:r>
              <a:rPr lang="en-US" dirty="0" smtClean="0"/>
              <a:t>:</a:t>
            </a:r>
          </a:p>
          <a:p>
            <a:pPr lvl="1">
              <a:buFont typeface="Arial" charset="0"/>
              <a:buChar char="•"/>
            </a:pPr>
            <a:r>
              <a:rPr lang="en-US" sz="2000" dirty="0" smtClean="0"/>
              <a:t>define next-of-kin’s right to custody and control of the body</a:t>
            </a:r>
          </a:p>
          <a:p>
            <a:pPr lvl="1">
              <a:buFont typeface="Arial" charset="0"/>
              <a:buChar char="•"/>
            </a:pPr>
            <a:r>
              <a:rPr lang="en-US" sz="2000" dirty="0" smtClean="0"/>
              <a:t>state when the hospice nurse has fulfilled his or her duties (Example: “…after certifying the fact of death and completing the death record…”)</a:t>
            </a:r>
          </a:p>
          <a:p>
            <a:pPr lvl="1">
              <a:buFont typeface="Arial" charset="0"/>
              <a:buChar char="•"/>
            </a:pPr>
            <a:r>
              <a:rPr lang="en-US" sz="2000" dirty="0" smtClean="0"/>
              <a:t>direct nurse to complete the medical portion and give it to the next-of-kin to obtain physician’s signature and cause of death</a:t>
            </a:r>
          </a:p>
          <a:p>
            <a:pPr lvl="1">
              <a:buFont typeface="Arial" charset="0"/>
              <a:buChar char="•"/>
            </a:pPr>
            <a:r>
              <a:rPr lang="en-US" sz="2000" dirty="0" smtClean="0"/>
              <a:t>indemnify the nurse and hospice from legal responsibility (Example: Any person or institution releasing a body…shall be held harmless against and shall not be liable...”)</a:t>
            </a:r>
            <a:endParaRPr lang="en-US" sz="2000" dirty="0" smtClean="0"/>
          </a:p>
        </p:txBody>
      </p:sp>
      <p:sp>
        <p:nvSpPr>
          <p:cNvPr id="4" name="TextBox 3"/>
          <p:cNvSpPr txBox="1"/>
          <p:nvPr/>
        </p:nvSpPr>
        <p:spPr>
          <a:xfrm>
            <a:off x="371473" y="1905000"/>
            <a:ext cx="8401051" cy="1138773"/>
          </a:xfrm>
          <a:prstGeom prst="rect">
            <a:avLst/>
          </a:prstGeom>
          <a:solidFill>
            <a:srgbClr val="268AAD"/>
          </a:solidFill>
          <a:ln>
            <a:solidFill>
              <a:srgbClr val="50903A"/>
            </a:solidFill>
          </a:ln>
          <a:effectLst>
            <a:glow rad="101600">
              <a:srgbClr val="50903A">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sz="2000" i="1" dirty="0" smtClean="0">
              <a:solidFill>
                <a:srgbClr val="FFFDF2"/>
              </a:solidFill>
              <a:latin typeface="Cambria" pitchFamily="18" charset="0"/>
            </a:endParaRPr>
          </a:p>
          <a:p>
            <a:pPr algn="ctr"/>
            <a:r>
              <a:rPr lang="en-US" sz="2800" b="1" dirty="0" smtClean="0">
                <a:solidFill>
                  <a:srgbClr val="FFFDF2"/>
                </a:solidFill>
                <a:latin typeface="Arial Narrow" pitchFamily="34" charset="0"/>
              </a:rPr>
              <a:t>“…the funeral director, next-of-kin, or designated agent…”</a:t>
            </a:r>
          </a:p>
          <a:p>
            <a:pPr algn="ctr"/>
            <a:endParaRPr lang="en-US" sz="2000" i="1" dirty="0">
              <a:solidFill>
                <a:srgbClr val="FFFDF2"/>
              </a:solidFill>
              <a:latin typeface="Cambria" pitchFamily="18" charset="0"/>
            </a:endParaRPr>
          </a:p>
        </p:txBody>
      </p:sp>
    </p:spTree>
    <p:extLst>
      <p:ext uri="{BB962C8B-B14F-4D97-AF65-F5344CB8AC3E}">
        <p14:creationId xmlns:p14="http://schemas.microsoft.com/office/powerpoint/2010/main" val="2003352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HIPAA Consent to Share Information</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a:xfrm>
            <a:off x="822959" y="1921934"/>
            <a:ext cx="7543801" cy="4174066"/>
          </a:xfrm>
        </p:spPr>
        <p:txBody>
          <a:bodyPr>
            <a:noAutofit/>
          </a:bodyPr>
          <a:lstStyle/>
          <a:p>
            <a:pPr marL="228600" indent="-207963">
              <a:buFont typeface="Arial" charset="0"/>
              <a:buChar char="•"/>
            </a:pPr>
            <a:r>
              <a:rPr lang="en-US" dirty="0" smtClean="0">
                <a:solidFill>
                  <a:srgbClr val="268AAD"/>
                </a:solidFill>
              </a:rPr>
              <a:t>Admission forms ask permission to share with:</a:t>
            </a:r>
          </a:p>
          <a:p>
            <a:pPr marL="521208" lvl="1" indent="-207963">
              <a:buFont typeface="Arial" charset="0"/>
              <a:buChar char="•"/>
            </a:pPr>
            <a:r>
              <a:rPr lang="en-US" dirty="0" smtClean="0">
                <a:solidFill>
                  <a:srgbClr val="268AAD"/>
                </a:solidFill>
              </a:rPr>
              <a:t>physicians and other health care providers</a:t>
            </a:r>
          </a:p>
          <a:p>
            <a:pPr marL="521208" lvl="1" indent="-207963">
              <a:buFont typeface="Arial" charset="0"/>
              <a:buChar char="•"/>
            </a:pPr>
            <a:r>
              <a:rPr lang="en-US" dirty="0" smtClean="0">
                <a:solidFill>
                  <a:srgbClr val="268AAD"/>
                </a:solidFill>
              </a:rPr>
              <a:t>Medicare and other insurance providers</a:t>
            </a:r>
          </a:p>
          <a:p>
            <a:pPr marL="228600" indent="-207963">
              <a:buFont typeface="Arial" charset="0"/>
              <a:buChar char="•"/>
            </a:pPr>
            <a:r>
              <a:rPr lang="en-US" dirty="0" smtClean="0">
                <a:solidFill>
                  <a:srgbClr val="268AAD"/>
                </a:solidFill>
              </a:rPr>
              <a:t>Consent to share list specifies:</a:t>
            </a:r>
          </a:p>
          <a:p>
            <a:pPr marL="521208" lvl="1" indent="-207963">
              <a:buFont typeface="Arial" charset="0"/>
              <a:buChar char="•"/>
            </a:pPr>
            <a:r>
              <a:rPr lang="en-US" dirty="0" smtClean="0">
                <a:solidFill>
                  <a:srgbClr val="268AAD"/>
                </a:solidFill>
              </a:rPr>
              <a:t>individuals, next-of -in, designated agents</a:t>
            </a:r>
          </a:p>
          <a:p>
            <a:pPr marL="521208" lvl="1" indent="-207963">
              <a:buFont typeface="Arial" charset="0"/>
              <a:buChar char="•"/>
            </a:pPr>
            <a:r>
              <a:rPr lang="en-US" dirty="0" smtClean="0">
                <a:solidFill>
                  <a:srgbClr val="268AAD"/>
                </a:solidFill>
              </a:rPr>
              <a:t>legal guardians</a:t>
            </a:r>
          </a:p>
          <a:p>
            <a:pPr marL="228600" indent="-207963">
              <a:buFont typeface="Arial" charset="0"/>
              <a:buChar char="•"/>
            </a:pPr>
            <a:r>
              <a:rPr lang="en-US" dirty="0" smtClean="0">
                <a:solidFill>
                  <a:srgbClr val="268AAD"/>
                </a:solidFill>
              </a:rPr>
              <a:t>HIPAA 45 CFR 164.510(b), ensures that an individual’s health care information remains private even after death</a:t>
            </a:r>
          </a:p>
          <a:p>
            <a:pPr marL="228600" indent="-207963">
              <a:buFont typeface="Arial" charset="0"/>
              <a:buChar char="•"/>
            </a:pPr>
            <a:r>
              <a:rPr lang="en-US" dirty="0" smtClean="0">
                <a:solidFill>
                  <a:srgbClr val="268AAD"/>
                </a:solidFill>
              </a:rPr>
              <a:t>164.512 (2)Funeral directors. A covered entity [hospice] may disclose protected health information to funeral directors [next of kin or designated agent]…as necessary to carry out their duties with respect to the decedent…</a:t>
            </a:r>
            <a:endParaRPr lang="en-US" dirty="0" smtClean="0">
              <a:solidFill>
                <a:srgbClr val="268AAD"/>
              </a:solidFill>
            </a:endParaRPr>
          </a:p>
        </p:txBody>
      </p:sp>
      <p:pic>
        <p:nvPicPr>
          <p:cNvPr id="6" name="Picture 2" descr="http://homefuneralalliance.org/wp-content/uploads/2010/03/NHFAconference2010_1350_300px.jpg"/>
          <p:cNvPicPr>
            <a:picLocks noChangeAspect="1" noChangeArrowheads="1"/>
          </p:cNvPicPr>
          <p:nvPr/>
        </p:nvPicPr>
        <p:blipFill>
          <a:blip r:embed="rId3" cstate="print"/>
          <a:srcRect/>
          <a:stretch>
            <a:fillRect/>
          </a:stretch>
        </p:blipFill>
        <p:spPr bwMode="auto">
          <a:xfrm>
            <a:off x="5943600" y="1921934"/>
            <a:ext cx="2837203" cy="196712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7200" y="6477000"/>
            <a:ext cx="3235181" cy="261610"/>
          </a:xfrm>
          <a:prstGeom prst="rect">
            <a:avLst/>
          </a:prstGeom>
          <a:noFill/>
        </p:spPr>
        <p:txBody>
          <a:bodyPr wrap="none" rtlCol="0">
            <a:spAutoFit/>
          </a:bodyPr>
          <a:lstStyle/>
          <a:p>
            <a:r>
              <a:rPr lang="en-US" sz="1100" i="1" dirty="0" smtClean="0">
                <a:solidFill>
                  <a:schemeClr val="bg1"/>
                </a:solidFill>
              </a:rPr>
              <a:t>Photo courtesy of </a:t>
            </a:r>
            <a:r>
              <a:rPr lang="en-US" sz="1100" i="1" dirty="0" smtClean="0">
                <a:solidFill>
                  <a:schemeClr val="bg1"/>
                </a:solidFill>
              </a:rPr>
              <a:t>the National Home Funeral Alliance</a:t>
            </a:r>
            <a:endParaRPr lang="en-US" sz="1100" i="1" dirty="0">
              <a:solidFill>
                <a:schemeClr val="bg1"/>
              </a:solidFill>
            </a:endParaRPr>
          </a:p>
        </p:txBody>
      </p:sp>
    </p:spTree>
    <p:extLst>
      <p:ext uri="{BB962C8B-B14F-4D97-AF65-F5344CB8AC3E}">
        <p14:creationId xmlns:p14="http://schemas.microsoft.com/office/powerpoint/2010/main" val="947204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Expanding Your Hospice Services</a:t>
            </a:r>
            <a:endParaRPr lang="en-US" dirty="0">
              <a:solidFill>
                <a:srgbClr val="268AAD"/>
              </a:solidFill>
              <a:latin typeface="Gabriola" charset="0"/>
              <a:ea typeface="Gabriola" charset="0"/>
              <a:cs typeface="Gabriola"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494" t="16667" r="8395" b="11111"/>
          <a:stretch/>
        </p:blipFill>
        <p:spPr>
          <a:xfrm>
            <a:off x="6477000" y="2514600"/>
            <a:ext cx="2389667" cy="323600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0048" y="1924493"/>
            <a:ext cx="5494552" cy="4154984"/>
          </a:xfrm>
          <a:prstGeom prst="rect">
            <a:avLst/>
          </a:prstGeom>
          <a:noFill/>
        </p:spPr>
        <p:txBody>
          <a:bodyPr wrap="square" rtlCol="0">
            <a:spAutoFit/>
          </a:bodyPr>
          <a:lstStyle/>
          <a:p>
            <a:pPr marL="342900" indent="-342900">
              <a:buClr>
                <a:schemeClr val="accent1"/>
              </a:buClr>
              <a:buFont typeface="Arial" charset="0"/>
              <a:buChar char="•"/>
            </a:pPr>
            <a:r>
              <a:rPr lang="en-US" sz="2400" smtClean="0"/>
              <a:t>Offer </a:t>
            </a:r>
            <a:r>
              <a:rPr lang="en-US" sz="2400" dirty="0"/>
              <a:t>to arrange a </a:t>
            </a:r>
            <a:r>
              <a:rPr lang="en-US" sz="2400" dirty="0" smtClean="0"/>
              <a:t>funeral planning </a:t>
            </a:r>
            <a:r>
              <a:rPr lang="en-US" sz="2400" dirty="0" smtClean="0"/>
              <a:t>visit</a:t>
            </a:r>
            <a:endParaRPr lang="en-US" sz="2400" dirty="0"/>
          </a:p>
          <a:p>
            <a:pPr marL="342900" indent="-342900">
              <a:buClr>
                <a:schemeClr val="accent1"/>
              </a:buClr>
              <a:buFont typeface="Arial" charset="0"/>
              <a:buChar char="•"/>
            </a:pPr>
            <a:r>
              <a:rPr lang="en-US" sz="2400" dirty="0"/>
              <a:t>What a funeral planning visit entails</a:t>
            </a:r>
            <a:r>
              <a:rPr lang="en-US" sz="2400" dirty="0" smtClean="0"/>
              <a:t>:</a:t>
            </a:r>
            <a:endParaRPr lang="en-US" sz="2400" dirty="0"/>
          </a:p>
          <a:p>
            <a:pPr marL="803275" indent="-346075">
              <a:buClr>
                <a:schemeClr val="accent1"/>
              </a:buClr>
              <a:buFont typeface="Arial" charset="0"/>
              <a:buChar char="•"/>
            </a:pPr>
            <a:r>
              <a:rPr lang="en-US" sz="2400" dirty="0"/>
              <a:t>facilitating a funeral discussion with patient, if </a:t>
            </a:r>
            <a:r>
              <a:rPr lang="en-US" sz="2400" dirty="0" smtClean="0"/>
              <a:t>possible</a:t>
            </a:r>
            <a:endParaRPr lang="en-US" sz="2400" dirty="0"/>
          </a:p>
          <a:p>
            <a:pPr marL="803275" indent="-346075">
              <a:buClr>
                <a:schemeClr val="accent1"/>
              </a:buClr>
              <a:buFont typeface="Arial" charset="0"/>
              <a:buChar char="•"/>
            </a:pPr>
            <a:r>
              <a:rPr lang="en-US" sz="2400" dirty="0"/>
              <a:t>educating families about home and blended funeral </a:t>
            </a:r>
            <a:r>
              <a:rPr lang="en-US" sz="2400" dirty="0" smtClean="0"/>
              <a:t>care</a:t>
            </a:r>
            <a:endParaRPr lang="en-US" sz="2400" dirty="0"/>
          </a:p>
          <a:p>
            <a:pPr marL="342900" indent="-342900">
              <a:buClr>
                <a:schemeClr val="accent1"/>
              </a:buClr>
              <a:buFont typeface="Arial" charset="0"/>
              <a:buChar char="•"/>
            </a:pPr>
            <a:r>
              <a:rPr lang="en-US" sz="2400" dirty="0"/>
              <a:t>At </a:t>
            </a:r>
            <a:r>
              <a:rPr lang="en-US" sz="2400" dirty="0" smtClean="0"/>
              <a:t>admission, the planner: </a:t>
            </a:r>
            <a:endParaRPr lang="en-US" sz="2400" dirty="0"/>
          </a:p>
          <a:p>
            <a:pPr marL="800100" lvl="1" indent="-342900">
              <a:buClr>
                <a:schemeClr val="accent1"/>
              </a:buClr>
              <a:buFont typeface="Arial" charset="0"/>
              <a:buChar char="•"/>
            </a:pPr>
            <a:r>
              <a:rPr lang="en-US" sz="2400" dirty="0" smtClean="0"/>
              <a:t>offers </a:t>
            </a:r>
            <a:r>
              <a:rPr lang="en-US" sz="2400" dirty="0"/>
              <a:t>comparative area funeral </a:t>
            </a:r>
            <a:r>
              <a:rPr lang="en-US" sz="2400" dirty="0" smtClean="0"/>
              <a:t>home information </a:t>
            </a:r>
            <a:r>
              <a:rPr lang="en-US" sz="2400" dirty="0"/>
              <a:t>along with home funeral </a:t>
            </a:r>
            <a:r>
              <a:rPr lang="en-US" sz="2400" dirty="0" smtClean="0"/>
              <a:t>information</a:t>
            </a:r>
            <a:endParaRPr lang="en-US" sz="2400" dirty="0"/>
          </a:p>
          <a:p>
            <a:pPr marL="803275" indent="-346075">
              <a:buClr>
                <a:schemeClr val="accent1"/>
              </a:buClr>
              <a:buFont typeface="Arial" charset="0"/>
              <a:buChar char="•"/>
            </a:pPr>
            <a:r>
              <a:rPr lang="en-US" sz="2400" dirty="0" smtClean="0"/>
              <a:t>assists </a:t>
            </a:r>
            <a:r>
              <a:rPr lang="en-US" sz="2400" dirty="0"/>
              <a:t>in developing an action plan</a:t>
            </a:r>
          </a:p>
        </p:txBody>
      </p:sp>
      <p:sp>
        <p:nvSpPr>
          <p:cNvPr id="6" name="TextBox 5"/>
          <p:cNvSpPr txBox="1"/>
          <p:nvPr/>
        </p:nvSpPr>
        <p:spPr>
          <a:xfrm>
            <a:off x="457200" y="6477000"/>
            <a:ext cx="2770310" cy="261610"/>
          </a:xfrm>
          <a:prstGeom prst="rect">
            <a:avLst/>
          </a:prstGeom>
          <a:noFill/>
        </p:spPr>
        <p:txBody>
          <a:bodyPr wrap="none" rtlCol="0">
            <a:spAutoFit/>
          </a:bodyPr>
          <a:lstStyle/>
          <a:p>
            <a:r>
              <a:rPr lang="en-US" sz="1100" i="1" dirty="0" smtClean="0">
                <a:solidFill>
                  <a:schemeClr val="bg1"/>
                </a:solidFill>
              </a:rPr>
              <a:t>Photo courtesy of Respect </a:t>
            </a:r>
            <a:r>
              <a:rPr lang="en-US" sz="1100" i="1" dirty="0" err="1" smtClean="0">
                <a:solidFill>
                  <a:schemeClr val="bg1"/>
                </a:solidFill>
              </a:rPr>
              <a:t>EveryBody</a:t>
            </a:r>
            <a:r>
              <a:rPr lang="en-US" sz="1100" i="1" dirty="0" smtClean="0">
                <a:solidFill>
                  <a:schemeClr val="bg1"/>
                </a:solidFill>
              </a:rPr>
              <a:t> Shrouds</a:t>
            </a:r>
            <a:endParaRPr lang="en-US" sz="11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For More Information</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a:xfrm>
            <a:off x="822959" y="1845734"/>
            <a:ext cx="5145665" cy="4023360"/>
          </a:xfrm>
        </p:spPr>
        <p:txBody>
          <a:bodyPr>
            <a:normAutofit/>
          </a:bodyPr>
          <a:lstStyle/>
          <a:p>
            <a:pPr marL="228600" indent="-207963">
              <a:buFont typeface="Arial" charset="0"/>
              <a:buChar char="•"/>
            </a:pPr>
            <a:r>
              <a:rPr lang="en-US" sz="2400" dirty="0" smtClean="0"/>
              <a:t>National Home Funeral Alliance homefuneralalliance.org</a:t>
            </a:r>
          </a:p>
          <a:p>
            <a:pPr marL="228600" indent="-207963">
              <a:buFont typeface="Arial" charset="0"/>
              <a:buChar char="•"/>
            </a:pPr>
            <a:r>
              <a:rPr lang="en-US" sz="2400" dirty="0" smtClean="0"/>
              <a:t>The Funeral Consumers Alliance acts as a legal watchdog, advocacy federation, and provides consumers with </a:t>
            </a:r>
            <a:r>
              <a:rPr lang="en-US" sz="2400" dirty="0"/>
              <a:t>accurate information </a:t>
            </a:r>
            <a:r>
              <a:rPr lang="en-US" sz="2400" dirty="0" err="1" smtClean="0"/>
              <a:t>funerals.org</a:t>
            </a:r>
            <a:endParaRPr lang="en-US" sz="2400" dirty="0" smtClean="0"/>
          </a:p>
          <a:p>
            <a:pPr marL="228600" indent="-207963">
              <a:buFont typeface="Arial" charset="0"/>
              <a:buChar char="•"/>
            </a:pPr>
            <a:r>
              <a:rPr lang="en-US" sz="2400" dirty="0" smtClean="0"/>
              <a:t>Final Rights: Reclaiming the American Way of Death by Josh Slocum &amp; Lisa Carlson</a:t>
            </a:r>
            <a:endParaRPr lang="en-US" dirty="0" smtClean="0"/>
          </a:p>
        </p:txBody>
      </p:sp>
      <p:pic>
        <p:nvPicPr>
          <p:cNvPr id="41988" name="Picture 4" descr="http://www.funerals.org/images/FR-Cover-small.jpg">
            <a:hlinkClick r:id="rId3"/>
          </p:cNvPr>
          <p:cNvPicPr>
            <a:picLocks noChangeAspect="1" noChangeArrowheads="1"/>
          </p:cNvPicPr>
          <p:nvPr/>
        </p:nvPicPr>
        <p:blipFill>
          <a:blip r:embed="rId4" cstate="print"/>
          <a:srcRect/>
          <a:stretch>
            <a:fillRect/>
          </a:stretch>
        </p:blipFill>
        <p:spPr bwMode="auto">
          <a:xfrm>
            <a:off x="6639184" y="4114356"/>
            <a:ext cx="1143000" cy="1711156"/>
          </a:xfrm>
          <a:prstGeom prst="rect">
            <a:avLst/>
          </a:prstGeom>
          <a:noFill/>
        </p:spPr>
      </p:pic>
      <p:pic>
        <p:nvPicPr>
          <p:cNvPr id="8" name="Picture 7" descr="http://www.funerals.org/images/stories/buttons/bookstore.png"/>
          <p:cNvPicPr/>
          <p:nvPr/>
        </p:nvPicPr>
        <p:blipFill>
          <a:blip r:embed="rId5" cstate="print"/>
          <a:srcRect r="56270" b="43089"/>
          <a:stretch>
            <a:fillRect/>
          </a:stretch>
        </p:blipFill>
        <p:spPr bwMode="auto">
          <a:xfrm>
            <a:off x="6355070" y="3038264"/>
            <a:ext cx="1600200" cy="819150"/>
          </a:xfrm>
          <a:prstGeom prst="rect">
            <a:avLst/>
          </a:prstGeom>
          <a:noFill/>
          <a:ln w="9525">
            <a:noFill/>
            <a:miter lim="800000"/>
            <a:headEnd/>
            <a:tailEnd/>
          </a:ln>
        </p:spPr>
      </p:pic>
      <p:pic>
        <p:nvPicPr>
          <p:cNvPr id="9" name="Picture 8" descr="Macintosh HD:Users:Lee:Desktop:NHFALOGO.jpg"/>
          <p:cNvPicPr/>
          <p:nvPr/>
        </p:nvPicPr>
        <p:blipFill>
          <a:blip r:embed="rId6">
            <a:extLst>
              <a:ext uri="{28A0092B-C50C-407E-A947-70E740481C1C}">
                <a14:useLocalDpi xmlns:a14="http://schemas.microsoft.com/office/drawing/2010/main" val="0"/>
              </a:ext>
            </a:extLst>
          </a:blip>
          <a:srcRect/>
          <a:stretch>
            <a:fillRect/>
          </a:stretch>
        </p:blipFill>
        <p:spPr bwMode="auto">
          <a:xfrm>
            <a:off x="6425377" y="1845734"/>
            <a:ext cx="1570614" cy="93558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What Home Funeral Families Say</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p:txBody>
          <a:bodyPr>
            <a:normAutofit/>
          </a:bodyPr>
          <a:lstStyle/>
          <a:p>
            <a:r>
              <a:rPr lang="en-US" sz="2400" smtClean="0">
                <a:solidFill>
                  <a:srgbClr val="268AAD"/>
                </a:solidFill>
              </a:rPr>
              <a:t>Add quote(s) from your hospice/home funeral family</a:t>
            </a:r>
            <a:endParaRPr lang="en-US" sz="2400" dirty="0">
              <a:solidFill>
                <a:srgbClr val="268AAD"/>
              </a:solidFill>
            </a:endParaRPr>
          </a:p>
        </p:txBody>
      </p:sp>
    </p:spTree>
    <p:extLst>
      <p:ext uri="{BB962C8B-B14F-4D97-AF65-F5344CB8AC3E}">
        <p14:creationId xmlns:p14="http://schemas.microsoft.com/office/powerpoint/2010/main" val="13464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Your Name or Organization Name</a:t>
            </a:r>
            <a:endParaRPr lang="en-US" dirty="0"/>
          </a:p>
        </p:txBody>
      </p:sp>
      <p:sp>
        <p:nvSpPr>
          <p:cNvPr id="4" name="Content Placeholder 3"/>
          <p:cNvSpPr>
            <a:spLocks noGrp="1"/>
          </p:cNvSpPr>
          <p:nvPr>
            <p:ph idx="1"/>
          </p:nvPr>
        </p:nvSpPr>
        <p:spPr/>
        <p:txBody>
          <a:bodyPr/>
          <a:lstStyle/>
          <a:p>
            <a:endParaRPr lang="en-US"/>
          </a:p>
        </p:txBody>
      </p:sp>
      <p:sp>
        <p:nvSpPr>
          <p:cNvPr id="5" name="TextBox 4"/>
          <p:cNvSpPr txBox="1"/>
          <p:nvPr/>
        </p:nvSpPr>
        <p:spPr>
          <a:xfrm>
            <a:off x="830766" y="3846936"/>
            <a:ext cx="2438400" cy="2031325"/>
          </a:xfrm>
          <a:prstGeom prst="rect">
            <a:avLst/>
          </a:prstGeom>
          <a:noFill/>
        </p:spPr>
        <p:txBody>
          <a:bodyPr wrap="square" rtlCol="0">
            <a:spAutoFit/>
          </a:bodyPr>
          <a:lstStyle/>
          <a:p>
            <a:r>
              <a:rPr lang="en-US" dirty="0" smtClean="0">
                <a:solidFill>
                  <a:srgbClr val="FF0000"/>
                </a:solidFill>
              </a:rPr>
              <a:t>Your name</a:t>
            </a:r>
          </a:p>
          <a:p>
            <a:r>
              <a:rPr lang="en-US" dirty="0" smtClean="0">
                <a:solidFill>
                  <a:srgbClr val="FF0000"/>
                </a:solidFill>
              </a:rPr>
              <a:t>Address</a:t>
            </a:r>
          </a:p>
          <a:p>
            <a:r>
              <a:rPr lang="en-US" dirty="0" smtClean="0">
                <a:solidFill>
                  <a:srgbClr val="FF0000"/>
                </a:solidFill>
              </a:rPr>
              <a:t>Email</a:t>
            </a:r>
          </a:p>
          <a:p>
            <a:r>
              <a:rPr lang="en-US" dirty="0" smtClean="0">
                <a:solidFill>
                  <a:srgbClr val="FF0000"/>
                </a:solidFill>
              </a:rPr>
              <a:t>Phone</a:t>
            </a:r>
          </a:p>
          <a:p>
            <a:endParaRPr lang="en-US" dirty="0">
              <a:solidFill>
                <a:srgbClr val="FF0000"/>
              </a:solidFill>
            </a:endParaRPr>
          </a:p>
          <a:p>
            <a:r>
              <a:rPr lang="en-US" dirty="0" smtClean="0">
                <a:solidFill>
                  <a:srgbClr val="FF0000"/>
                </a:solidFill>
              </a:rPr>
              <a:t>Your logo</a:t>
            </a:r>
          </a:p>
          <a:p>
            <a:r>
              <a:rPr lang="en-US" dirty="0" smtClean="0"/>
              <a:t> </a:t>
            </a:r>
            <a:endParaRPr lang="en-US" dirty="0"/>
          </a:p>
        </p:txBody>
      </p:sp>
      <p:sp>
        <p:nvSpPr>
          <p:cNvPr id="6" name="TextBox 5"/>
          <p:cNvSpPr txBox="1"/>
          <p:nvPr/>
        </p:nvSpPr>
        <p:spPr>
          <a:xfrm>
            <a:off x="723900" y="6426045"/>
            <a:ext cx="7086600" cy="307777"/>
          </a:xfrm>
          <a:prstGeom prst="rect">
            <a:avLst/>
          </a:prstGeom>
          <a:noFill/>
        </p:spPr>
        <p:txBody>
          <a:bodyPr wrap="square" rtlCol="0">
            <a:spAutoFit/>
          </a:bodyPr>
          <a:lstStyle/>
          <a:p>
            <a:r>
              <a:rPr lang="en-US" sz="1400" i="1" dirty="0" smtClean="0">
                <a:solidFill>
                  <a:srgbClr val="FF0000"/>
                </a:solidFill>
                <a:latin typeface="Cambria"/>
                <a:cs typeface="Cambria"/>
              </a:rPr>
              <a:t>Description of your organization</a:t>
            </a:r>
            <a:endParaRPr lang="en-US" sz="1400" i="1" dirty="0">
              <a:solidFill>
                <a:srgbClr val="FF0000"/>
              </a:solidFill>
              <a:latin typeface="Cambria"/>
              <a:cs typeface="Cambria"/>
            </a:endParaRPr>
          </a:p>
        </p:txBody>
      </p:sp>
      <p:sp>
        <p:nvSpPr>
          <p:cNvPr id="7" name="TextBox 6"/>
          <p:cNvSpPr txBox="1"/>
          <p:nvPr/>
        </p:nvSpPr>
        <p:spPr>
          <a:xfrm>
            <a:off x="838200" y="1690205"/>
            <a:ext cx="3429000" cy="1938992"/>
          </a:xfrm>
          <a:prstGeom prst="rect">
            <a:avLst/>
          </a:prstGeom>
          <a:noFill/>
        </p:spPr>
        <p:txBody>
          <a:bodyPr wrap="square" rtlCol="0">
            <a:spAutoFit/>
          </a:bodyPr>
          <a:lstStyle/>
          <a:p>
            <a:r>
              <a:rPr lang="en-US" sz="2400" dirty="0" smtClean="0">
                <a:solidFill>
                  <a:srgbClr val="50903A"/>
                </a:solidFill>
              </a:rPr>
              <a:t>State your focus here:</a:t>
            </a:r>
          </a:p>
          <a:p>
            <a:r>
              <a:rPr lang="en-US" sz="2400" dirty="0" smtClean="0">
                <a:solidFill>
                  <a:srgbClr val="50903A"/>
                </a:solidFill>
              </a:rPr>
              <a:t>Educational Presentations</a:t>
            </a:r>
          </a:p>
          <a:p>
            <a:r>
              <a:rPr lang="en-US" sz="2400" dirty="0" smtClean="0">
                <a:solidFill>
                  <a:srgbClr val="50903A"/>
                </a:solidFill>
              </a:rPr>
              <a:t>Trainings and Seminars</a:t>
            </a:r>
          </a:p>
          <a:p>
            <a:r>
              <a:rPr lang="en-US" sz="2400" dirty="0" smtClean="0">
                <a:solidFill>
                  <a:srgbClr val="50903A"/>
                </a:solidFill>
              </a:rPr>
              <a:t>Home Funeral Advocacy</a:t>
            </a:r>
          </a:p>
          <a:p>
            <a:r>
              <a:rPr lang="en-US" sz="2400" dirty="0" smtClean="0">
                <a:solidFill>
                  <a:srgbClr val="50903A"/>
                </a:solidFill>
              </a:rPr>
              <a:t>Natural Burial Advocacy</a:t>
            </a:r>
            <a:endParaRPr lang="en-US" sz="2400" dirty="0">
              <a:solidFill>
                <a:srgbClr val="50903A"/>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13" t="3821" r="10601" b="8392"/>
          <a:stretch/>
        </p:blipFill>
        <p:spPr>
          <a:xfrm>
            <a:off x="5206426" y="1536316"/>
            <a:ext cx="3480374" cy="47135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Today’s Topics</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a:xfrm>
            <a:off x="822959" y="1845734"/>
            <a:ext cx="3291841" cy="4023360"/>
          </a:xfrm>
        </p:spPr>
        <p:txBody>
          <a:bodyPr/>
          <a:lstStyle/>
          <a:p>
            <a:pPr marL="228600" indent="-207963">
              <a:buFont typeface="Arial" charset="0"/>
              <a:buChar char="•"/>
            </a:pPr>
            <a:r>
              <a:rPr lang="en-US" sz="2400" dirty="0" smtClean="0"/>
              <a:t>Providing a continuum of care for hospice patients who become home funeral families</a:t>
            </a:r>
          </a:p>
          <a:p>
            <a:pPr marL="228600" indent="-207963">
              <a:buFont typeface="Arial" charset="0"/>
              <a:buChar char="•"/>
            </a:pPr>
            <a:r>
              <a:rPr lang="en-US" sz="2400" dirty="0" smtClean="0"/>
              <a:t>State and Federal laws and how they matter to hospice workers and families</a:t>
            </a:r>
          </a:p>
          <a:p>
            <a:endParaRPr lang="en-US" dirty="0" smtClean="0"/>
          </a:p>
          <a:p>
            <a:endParaRPr lang="en-US" dirty="0" smtClean="0"/>
          </a:p>
        </p:txBody>
      </p:sp>
      <p:pic>
        <p:nvPicPr>
          <p:cNvPr id="2050" name="Picture 2" descr="http://2.bp.blogspot.com/-vr7IywUiLNk/ThtHhCvSTGI/AAAAAAAAA1M/Lo5cYQOuabE/s1600/AfterlifeConf2012.jpg"/>
          <p:cNvPicPr>
            <a:picLocks noChangeAspect="1" noChangeArrowheads="1"/>
          </p:cNvPicPr>
          <p:nvPr/>
        </p:nvPicPr>
        <p:blipFill>
          <a:blip r:embed="rId3" cstate="print"/>
          <a:srcRect/>
          <a:stretch>
            <a:fillRect/>
          </a:stretch>
        </p:blipFill>
        <p:spPr bwMode="auto">
          <a:xfrm>
            <a:off x="4419600" y="2057400"/>
            <a:ext cx="4335185" cy="32194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A Hospice Home Funeral Story</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a:xfrm>
            <a:off x="822959" y="2026920"/>
            <a:ext cx="3520441" cy="4023360"/>
          </a:xfrm>
        </p:spPr>
        <p:txBody>
          <a:bodyPr>
            <a:normAutofit/>
          </a:bodyPr>
          <a:lstStyle/>
          <a:p>
            <a:r>
              <a:rPr lang="en-US" sz="2400" dirty="0" smtClean="0"/>
              <a:t>Your story points</a:t>
            </a:r>
            <a:endParaRPr lang="en-US" sz="2400" dirty="0"/>
          </a:p>
        </p:txBody>
      </p:sp>
      <p:sp>
        <p:nvSpPr>
          <p:cNvPr id="4" name="Content Placeholder 2"/>
          <p:cNvSpPr txBox="1">
            <a:spLocks/>
          </p:cNvSpPr>
          <p:nvPr/>
        </p:nvSpPr>
        <p:spPr>
          <a:xfrm>
            <a:off x="5088388" y="2026920"/>
            <a:ext cx="32766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FF0000"/>
                </a:solidFill>
              </a:rPr>
              <a:t>Your story photo</a:t>
            </a:r>
            <a:endParaRPr lang="en-US" sz="2400" dirty="0">
              <a:solidFill>
                <a:srgbClr val="FF0000"/>
              </a:solidFill>
            </a:endParaRPr>
          </a:p>
        </p:txBody>
      </p:sp>
    </p:spTree>
    <p:extLst>
      <p:ext uri="{BB962C8B-B14F-4D97-AF65-F5344CB8AC3E}">
        <p14:creationId xmlns:p14="http://schemas.microsoft.com/office/powerpoint/2010/main" val="2054868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The Needs of the Dying</a:t>
            </a:r>
            <a:endParaRPr lang="en-US" dirty="0">
              <a:solidFill>
                <a:srgbClr val="268AAD"/>
              </a:solidFill>
              <a:latin typeface="Gabriola" charset="0"/>
              <a:ea typeface="Gabriola" charset="0"/>
              <a:cs typeface="Gabriola" charset="0"/>
            </a:endParaRPr>
          </a:p>
        </p:txBody>
      </p:sp>
      <p:sp>
        <p:nvSpPr>
          <p:cNvPr id="5" name="Content Placeholder 4"/>
          <p:cNvSpPr>
            <a:spLocks noGrp="1"/>
          </p:cNvSpPr>
          <p:nvPr>
            <p:ph idx="1"/>
          </p:nvPr>
        </p:nvSpPr>
        <p:spPr>
          <a:xfrm>
            <a:off x="822959" y="1845734"/>
            <a:ext cx="4587241" cy="4402666"/>
          </a:xfrm>
        </p:spPr>
        <p:txBody>
          <a:bodyPr>
            <a:noAutofit/>
          </a:bodyPr>
          <a:lstStyle/>
          <a:p>
            <a:pPr marL="228600" indent="-207963">
              <a:buFont typeface="Arial" charset="0"/>
              <a:buChar char="•"/>
            </a:pPr>
            <a:r>
              <a:rPr lang="en-US" sz="2400" dirty="0" smtClean="0"/>
              <a:t>to be cared for by those who can maintain hope, however fleeting this may be</a:t>
            </a:r>
          </a:p>
          <a:p>
            <a:pPr marL="228600" indent="-207963">
              <a:buFont typeface="Arial" charset="0"/>
              <a:buChar char="•"/>
            </a:pPr>
            <a:r>
              <a:rPr lang="en-US" sz="2400" dirty="0" smtClean="0"/>
              <a:t>to participate in decisions concerning one’s care, including advanced directives</a:t>
            </a:r>
          </a:p>
          <a:p>
            <a:pPr marL="228600" indent="-207963">
              <a:buFont typeface="Arial" charset="0"/>
              <a:buChar char="•"/>
            </a:pPr>
            <a:r>
              <a:rPr lang="en-US" sz="2400" dirty="0" smtClean="0"/>
              <a:t>for children, family, and friends to participate in whatever way they are comfortable</a:t>
            </a:r>
          </a:p>
          <a:p>
            <a:pPr marL="228600" indent="-207963">
              <a:buFont typeface="Arial" charset="0"/>
              <a:buChar char="•"/>
            </a:pPr>
            <a:r>
              <a:rPr lang="en-US" sz="2400" dirty="0" smtClean="0"/>
              <a:t>to know that the sanctity of the body will be respected after death</a:t>
            </a:r>
            <a:endParaRPr lang="en-US" sz="2400" dirty="0"/>
          </a:p>
        </p:txBody>
      </p:sp>
      <p:sp>
        <p:nvSpPr>
          <p:cNvPr id="7" name="TextBox 6"/>
          <p:cNvSpPr txBox="1"/>
          <p:nvPr/>
        </p:nvSpPr>
        <p:spPr>
          <a:xfrm>
            <a:off x="228600" y="6459379"/>
            <a:ext cx="8610600" cy="307777"/>
          </a:xfrm>
          <a:prstGeom prst="rect">
            <a:avLst/>
          </a:prstGeom>
          <a:noFill/>
        </p:spPr>
        <p:txBody>
          <a:bodyPr wrap="square" rtlCol="0">
            <a:spAutoFit/>
          </a:bodyPr>
          <a:lstStyle/>
          <a:p>
            <a:r>
              <a:rPr lang="en-US" sz="1400" i="1" dirty="0" smtClean="0">
                <a:solidFill>
                  <a:schemeClr val="bg1"/>
                </a:solidFill>
              </a:rPr>
              <a:t>from</a:t>
            </a:r>
            <a:r>
              <a:rPr lang="en-US" sz="1400" dirty="0" smtClean="0">
                <a:solidFill>
                  <a:schemeClr val="bg1"/>
                </a:solidFill>
              </a:rPr>
              <a:t> David Kessler’s</a:t>
            </a:r>
            <a:r>
              <a:rPr lang="en-US" sz="1400" i="1" dirty="0" smtClean="0">
                <a:solidFill>
                  <a:schemeClr val="bg1"/>
                </a:solidFill>
              </a:rPr>
              <a:t>  The Needs of the Dying: a guide for bringing hope, comfort, and love to life’s final chapter</a:t>
            </a:r>
            <a:endParaRPr lang="en-US" sz="1400" i="1" dirty="0">
              <a:solidFill>
                <a:schemeClr val="bg1"/>
              </a:solidFill>
            </a:endParaRPr>
          </a:p>
        </p:txBody>
      </p:sp>
      <p:pic>
        <p:nvPicPr>
          <p:cNvPr id="6" name="Picture 5"/>
          <p:cNvPicPr>
            <a:picLocks noChangeAspect="1"/>
          </p:cNvPicPr>
          <p:nvPr/>
        </p:nvPicPr>
        <p:blipFill rotWithShape="1">
          <a:blip r:embed="rId3"/>
          <a:srcRect l="4616" t="3077" r="3077" b="1538"/>
          <a:stretch/>
        </p:blipFill>
        <p:spPr>
          <a:xfrm>
            <a:off x="5791200" y="1845734"/>
            <a:ext cx="2769660" cy="42929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The Needs of the Family</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a:xfrm>
            <a:off x="822959" y="1845734"/>
            <a:ext cx="3749041" cy="4402666"/>
          </a:xfrm>
        </p:spPr>
        <p:txBody>
          <a:bodyPr>
            <a:noAutofit/>
          </a:bodyPr>
          <a:lstStyle/>
          <a:p>
            <a:pPr marL="228600" indent="-228600">
              <a:buFont typeface="Arial" charset="0"/>
              <a:buChar char="•"/>
            </a:pPr>
            <a:r>
              <a:rPr lang="en-US" sz="2400" dirty="0" smtClean="0"/>
              <a:t>to be treated with honesty, respect, compassion and dignity</a:t>
            </a:r>
          </a:p>
          <a:p>
            <a:pPr marL="228600" indent="-228600">
              <a:buFont typeface="Arial" charset="0"/>
              <a:buChar char="•"/>
            </a:pPr>
            <a:r>
              <a:rPr lang="en-US" sz="2400" dirty="0" smtClean="0"/>
              <a:t>to feel validated in their grief and in their spirituality</a:t>
            </a:r>
          </a:p>
          <a:p>
            <a:pPr marL="228600" indent="-228600">
              <a:buFont typeface="Arial" charset="0"/>
              <a:buChar char="•"/>
            </a:pPr>
            <a:r>
              <a:rPr lang="en-US" sz="2400" dirty="0" smtClean="0"/>
              <a:t>to know what to expect physically leading up to and after death</a:t>
            </a:r>
          </a:p>
          <a:p>
            <a:pPr marL="228600" indent="-228600">
              <a:buFont typeface="Arial" charset="0"/>
              <a:buChar char="•"/>
            </a:pPr>
            <a:r>
              <a:rPr lang="en-US" sz="2400" dirty="0" smtClean="0"/>
              <a:t>to understand the legal issues regarding care and custody of the body</a:t>
            </a:r>
            <a:endParaRPr lang="en-US" sz="2400" dirty="0" smtClean="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Lst>
          </a:blip>
          <a:stretch>
            <a:fillRect/>
          </a:stretch>
        </p:blipFill>
        <p:spPr>
          <a:xfrm>
            <a:off x="4724400" y="2514600"/>
            <a:ext cx="4013200" cy="30099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6459379"/>
            <a:ext cx="8610600" cy="307777"/>
          </a:xfrm>
          <a:prstGeom prst="rect">
            <a:avLst/>
          </a:prstGeom>
          <a:noFill/>
        </p:spPr>
        <p:txBody>
          <a:bodyPr wrap="square" rtlCol="0">
            <a:spAutoFit/>
          </a:bodyPr>
          <a:lstStyle/>
          <a:p>
            <a:r>
              <a:rPr lang="en-US" sz="1400" i="1" dirty="0" smtClean="0">
                <a:solidFill>
                  <a:schemeClr val="bg1"/>
                </a:solidFill>
              </a:rPr>
              <a:t>from</a:t>
            </a:r>
            <a:r>
              <a:rPr lang="en-US" sz="1400" dirty="0" smtClean="0">
                <a:solidFill>
                  <a:schemeClr val="bg1"/>
                </a:solidFill>
              </a:rPr>
              <a:t> David Kessler’s</a:t>
            </a:r>
            <a:r>
              <a:rPr lang="en-US" sz="1400" i="1" dirty="0" smtClean="0">
                <a:solidFill>
                  <a:schemeClr val="bg1"/>
                </a:solidFill>
              </a:rPr>
              <a:t>  The Needs of the Dying: a guide for bringing hope, comfort, and love to life’s final chapter</a:t>
            </a:r>
            <a:endParaRPr lang="en-US" sz="14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The Home Funeral Movement</a:t>
            </a:r>
            <a:endParaRPr lang="en-US" dirty="0">
              <a:solidFill>
                <a:srgbClr val="268AAD"/>
              </a:solidFill>
              <a:latin typeface="Gabriola" charset="0"/>
              <a:ea typeface="Gabriola" charset="0"/>
              <a:cs typeface="Gabriola" charset="0"/>
            </a:endParaRPr>
          </a:p>
        </p:txBody>
      </p:sp>
      <p:sp>
        <p:nvSpPr>
          <p:cNvPr id="3" name="TextBox 2"/>
          <p:cNvSpPr txBox="1"/>
          <p:nvPr/>
        </p:nvSpPr>
        <p:spPr>
          <a:xfrm>
            <a:off x="762000" y="1974821"/>
            <a:ext cx="4267200" cy="3031599"/>
          </a:xfrm>
          <a:prstGeom prst="rect">
            <a:avLst/>
          </a:prstGeom>
          <a:noFill/>
        </p:spPr>
        <p:txBody>
          <a:bodyPr wrap="square" rtlCol="0">
            <a:spAutoFit/>
          </a:bodyPr>
          <a:lstStyle/>
          <a:p>
            <a:pPr marL="223838" indent="-223838">
              <a:buClr>
                <a:srgbClr val="50903A"/>
              </a:buClr>
              <a:buFont typeface="Wingdings" charset="2"/>
              <a:buChar char="§"/>
            </a:pPr>
            <a:endParaRPr lang="en-US" sz="600" dirty="0" smtClean="0"/>
          </a:p>
          <a:p>
            <a:pPr marL="228600" indent="-228600">
              <a:buClr>
                <a:schemeClr val="accent1"/>
              </a:buClr>
              <a:buFont typeface="Arial" charset="0"/>
              <a:buChar char="•"/>
            </a:pPr>
            <a:r>
              <a:rPr lang="en-US" sz="2400" dirty="0" smtClean="0"/>
              <a:t>Goals include</a:t>
            </a:r>
            <a:r>
              <a:rPr lang="en-US" sz="2400" dirty="0" smtClean="0"/>
              <a:t>:</a:t>
            </a:r>
            <a:endParaRPr lang="en-US" sz="2400" dirty="0" smtClean="0"/>
          </a:p>
          <a:p>
            <a:pPr marL="457200" indent="-207963">
              <a:buClr>
                <a:schemeClr val="accent1"/>
              </a:buClr>
              <a:buSzPct val="100000"/>
              <a:buFont typeface="Arial" charset="0"/>
              <a:buChar char="•"/>
            </a:pPr>
            <a:r>
              <a:rPr lang="en-US" sz="2400" dirty="0" smtClean="0"/>
              <a:t>empowering </a:t>
            </a:r>
            <a:r>
              <a:rPr lang="en-US" sz="2400" dirty="0"/>
              <a:t>families to care for their own after </a:t>
            </a:r>
            <a:r>
              <a:rPr lang="en-US" sz="2400" dirty="0" smtClean="0"/>
              <a:t>death</a:t>
            </a:r>
            <a:endParaRPr lang="en-US" sz="2400" dirty="0" smtClean="0"/>
          </a:p>
          <a:p>
            <a:pPr marL="457200" indent="-207963">
              <a:buClr>
                <a:schemeClr val="accent1"/>
              </a:buClr>
              <a:buSzPct val="100000"/>
              <a:buFont typeface="Arial" charset="0"/>
              <a:buChar char="•"/>
            </a:pPr>
            <a:r>
              <a:rPr lang="en-US" sz="2400" dirty="0" smtClean="0"/>
              <a:t>educating the public to their innate family </a:t>
            </a:r>
            <a:r>
              <a:rPr lang="en-US" sz="2400" dirty="0" smtClean="0"/>
              <a:t>rights</a:t>
            </a:r>
            <a:endParaRPr lang="en-US" sz="2400" dirty="0"/>
          </a:p>
          <a:p>
            <a:pPr marL="457200" indent="-207963">
              <a:buClr>
                <a:schemeClr val="accent1"/>
              </a:buClr>
              <a:buSzPct val="100000"/>
              <a:buFont typeface="Arial" charset="0"/>
              <a:buChar char="•"/>
            </a:pPr>
            <a:r>
              <a:rPr lang="en-US" sz="2400" dirty="0" smtClean="0"/>
              <a:t>promoting </a:t>
            </a:r>
            <a:r>
              <a:rPr lang="en-US" sz="2400" dirty="0"/>
              <a:t>environmentally sound </a:t>
            </a:r>
            <a:r>
              <a:rPr lang="en-US" sz="2400" dirty="0" smtClean="0"/>
              <a:t>and caring practices</a:t>
            </a:r>
          </a:p>
          <a:p>
            <a:pPr marL="457200" indent="-457200">
              <a:buClr>
                <a:srgbClr val="50903A"/>
              </a:buClr>
              <a:buSzPct val="50000"/>
              <a:buFont typeface="Wingdings" charset="2"/>
              <a:buChar char="§"/>
            </a:pPr>
            <a:endParaRPr lang="en-US" sz="1100" dirty="0" smtClean="0"/>
          </a:p>
          <a:p>
            <a:pPr marL="223838" indent="-223838">
              <a:buClr>
                <a:srgbClr val="50903A"/>
              </a:buClr>
              <a:buFont typeface="Wingdings" charset="2"/>
              <a:buChar char="§"/>
            </a:pPr>
            <a:endParaRPr lang="en-US" sz="600" dirty="0" smtClean="0"/>
          </a:p>
        </p:txBody>
      </p:sp>
      <p:pic>
        <p:nvPicPr>
          <p:cNvPr id="5" name="Picture 6" descr="http://bellaitalianaphotography.files.wordpress.com/2009/10/tranquility.jpg?w=472&amp;h=524"/>
          <p:cNvPicPr>
            <a:picLocks noChangeAspect="1" noChangeArrowheads="1"/>
          </p:cNvPicPr>
          <p:nvPr/>
        </p:nvPicPr>
        <p:blipFill>
          <a:blip r:embed="rId3" cstate="print"/>
          <a:srcRect l="5694" t="5403"/>
          <a:stretch>
            <a:fillRect/>
          </a:stretch>
        </p:blipFill>
        <p:spPr bwMode="auto">
          <a:xfrm>
            <a:off x="5029200" y="1981200"/>
            <a:ext cx="3581400" cy="41694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8AAD"/>
                </a:solidFill>
                <a:latin typeface="Gabriola" charset="0"/>
                <a:ea typeface="Gabriola" charset="0"/>
                <a:cs typeface="Gabriola" charset="0"/>
              </a:rPr>
              <a:t>Our Shared Philosophy</a:t>
            </a:r>
            <a:endParaRPr lang="en-US" dirty="0">
              <a:solidFill>
                <a:srgbClr val="268AAD"/>
              </a:solidFill>
              <a:latin typeface="Gabriola" charset="0"/>
              <a:ea typeface="Gabriola" charset="0"/>
              <a:cs typeface="Gabriola" charset="0"/>
            </a:endParaRPr>
          </a:p>
        </p:txBody>
      </p:sp>
      <p:sp>
        <p:nvSpPr>
          <p:cNvPr id="3" name="Content Placeholder 2"/>
          <p:cNvSpPr>
            <a:spLocks noGrp="1"/>
          </p:cNvSpPr>
          <p:nvPr>
            <p:ph idx="1"/>
          </p:nvPr>
        </p:nvSpPr>
        <p:spPr>
          <a:xfrm>
            <a:off x="457200" y="2400584"/>
            <a:ext cx="5029200" cy="3847816"/>
          </a:xfrm>
        </p:spPr>
        <p:txBody>
          <a:bodyPr>
            <a:noAutofit/>
          </a:bodyPr>
          <a:lstStyle/>
          <a:p>
            <a:pPr marL="187325" indent="-166688">
              <a:buFont typeface="Arial" charset="0"/>
              <a:buChar char="•"/>
            </a:pPr>
            <a:r>
              <a:rPr lang="en-US" sz="2400" dirty="0" smtClean="0"/>
              <a:t>are full participants in care decisions</a:t>
            </a:r>
          </a:p>
          <a:p>
            <a:pPr marL="187325" indent="-166688">
              <a:buFont typeface="Arial" charset="0"/>
              <a:buChar char="•"/>
            </a:pPr>
            <a:r>
              <a:rPr lang="en-US" sz="2400" dirty="0" smtClean="0"/>
              <a:t>are treated with honesty, respect, compassion and dignity</a:t>
            </a:r>
          </a:p>
          <a:p>
            <a:pPr marL="187325" indent="-166688">
              <a:buFont typeface="Arial" charset="0"/>
              <a:buChar char="•"/>
            </a:pPr>
            <a:r>
              <a:rPr lang="en-US" sz="2400" dirty="0" smtClean="0"/>
              <a:t>look to us to feel validated in their grief and in their spirituality</a:t>
            </a:r>
          </a:p>
          <a:p>
            <a:pPr marL="187325" indent="-166688">
              <a:buFont typeface="Arial" charset="0"/>
              <a:buChar char="•"/>
            </a:pPr>
            <a:r>
              <a:rPr lang="en-US" sz="2400" dirty="0" smtClean="0"/>
              <a:t>trust us with ensuring that the sanctity of the body will be respected</a:t>
            </a:r>
          </a:p>
          <a:p>
            <a:pPr marL="187325" indent="-166688">
              <a:buFont typeface="Arial" charset="0"/>
              <a:buChar char="•"/>
            </a:pPr>
            <a:r>
              <a:rPr lang="en-US" sz="2400" dirty="0" smtClean="0"/>
              <a:t>need to know what to expect leading up to and after death</a:t>
            </a:r>
            <a:endParaRPr lang="en-US" sz="2400" dirty="0" smtClean="0"/>
          </a:p>
        </p:txBody>
      </p:sp>
      <p:sp>
        <p:nvSpPr>
          <p:cNvPr id="5" name="TextBox 4"/>
          <p:cNvSpPr txBox="1"/>
          <p:nvPr/>
        </p:nvSpPr>
        <p:spPr>
          <a:xfrm>
            <a:off x="22860" y="1933248"/>
            <a:ext cx="9144000" cy="461665"/>
          </a:xfrm>
          <a:prstGeom prst="rect">
            <a:avLst/>
          </a:prstGeom>
          <a:noFill/>
        </p:spPr>
        <p:txBody>
          <a:bodyPr wrap="square" rtlCol="0">
            <a:spAutoFit/>
          </a:bodyPr>
          <a:lstStyle/>
          <a:p>
            <a:pPr algn="ctr"/>
            <a:r>
              <a:rPr lang="en-US" sz="2400" dirty="0" smtClean="0"/>
              <a:t>Hospice and Home Funeral advocates believe that patients and families:</a:t>
            </a:r>
            <a:endParaRPr lang="en-US" sz="2400" dirty="0"/>
          </a:p>
        </p:txBody>
      </p:sp>
      <p:pic>
        <p:nvPicPr>
          <p:cNvPr id="6" name="il_fi" descr="http://www.dyingmatters.org/images/members/Dying%20to%20Live_Archa%20Robinson.jpg"/>
          <p:cNvPicPr/>
          <p:nvPr/>
        </p:nvPicPr>
        <p:blipFill rotWithShape="1">
          <a:blip r:embed="rId3" cstate="print"/>
          <a:srcRect l="58398" t="3496" r="1972" b="29384"/>
          <a:stretch/>
        </p:blipFill>
        <p:spPr bwMode="auto">
          <a:xfrm>
            <a:off x="5706937" y="3193064"/>
            <a:ext cx="32004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dirty="0" smtClean="0">
                <a:solidFill>
                  <a:srgbClr val="268AAD"/>
                </a:solidFill>
                <a:latin typeface="Gabriola" pitchFamily="82" charset="0"/>
              </a:rPr>
              <a:t>Home Funerals are Legal and Safe</a:t>
            </a:r>
            <a:endParaRPr lang="en-US" sz="4800" dirty="0">
              <a:solidFill>
                <a:srgbClr val="268AAD"/>
              </a:solidFill>
              <a:latin typeface="Gabriola" pitchFamily="8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626" t="5052" r="31016" b="4017"/>
          <a:stretch/>
        </p:blipFill>
        <p:spPr>
          <a:xfrm>
            <a:off x="5105400" y="2019176"/>
            <a:ext cx="3581400" cy="4114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1814419"/>
            <a:ext cx="4643336" cy="4524315"/>
          </a:xfrm>
          <a:prstGeom prst="rect">
            <a:avLst/>
          </a:prstGeom>
          <a:noFill/>
        </p:spPr>
        <p:txBody>
          <a:bodyPr wrap="square" rtlCol="0">
            <a:spAutoFit/>
          </a:bodyPr>
          <a:lstStyle/>
          <a:p>
            <a:pPr marL="228600" indent="-228600">
              <a:buClr>
                <a:schemeClr val="accent1"/>
              </a:buClr>
              <a:buSzPct val="100000"/>
              <a:buFont typeface="Arial" charset="0"/>
              <a:buChar char="•"/>
            </a:pPr>
            <a:r>
              <a:rPr lang="en-US" sz="2400" dirty="0"/>
              <a:t>families may keep patients home after death in all </a:t>
            </a:r>
            <a:r>
              <a:rPr lang="en-US" sz="2400" dirty="0" smtClean="0"/>
              <a:t>states</a:t>
            </a:r>
            <a:endParaRPr lang="en-US" sz="2400" dirty="0"/>
          </a:p>
          <a:p>
            <a:pPr marL="228600" indent="-228600">
              <a:buClr>
                <a:schemeClr val="accent1"/>
              </a:buClr>
              <a:buSzPct val="100000"/>
              <a:buFont typeface="Arial" charset="0"/>
              <a:buChar char="•"/>
            </a:pPr>
            <a:r>
              <a:rPr lang="en-US" sz="2400" dirty="0"/>
              <a:t>embalming is not required by any state for home </a:t>
            </a:r>
            <a:r>
              <a:rPr lang="en-US" sz="2400" dirty="0" smtClean="0"/>
              <a:t>funerals</a:t>
            </a:r>
            <a:endParaRPr lang="en-US" sz="2400" dirty="0"/>
          </a:p>
          <a:p>
            <a:pPr marL="228600" indent="-228600">
              <a:buClr>
                <a:schemeClr val="accent1"/>
              </a:buClr>
              <a:buSzPct val="100000"/>
              <a:buFont typeface="Arial" charset="0"/>
              <a:buChar char="•"/>
            </a:pPr>
            <a:r>
              <a:rPr lang="en-US" sz="2400" dirty="0"/>
              <a:t>according to the CDC, NCID, PAHO &amp; WHO, </a:t>
            </a:r>
            <a:r>
              <a:rPr lang="en-US" sz="2400" i="1" dirty="0"/>
              <a:t>bodies do not pose an increased risk of infection after </a:t>
            </a:r>
            <a:r>
              <a:rPr lang="en-US" sz="2400" i="1" dirty="0" smtClean="0"/>
              <a:t>death</a:t>
            </a:r>
            <a:endParaRPr lang="en-US" sz="2400" dirty="0"/>
          </a:p>
          <a:p>
            <a:pPr marL="228600" indent="-228600">
              <a:buClr>
                <a:schemeClr val="accent1"/>
              </a:buClr>
              <a:buSzPct val="100000"/>
              <a:buFont typeface="Arial" charset="0"/>
              <a:buChar char="•"/>
            </a:pPr>
            <a:r>
              <a:rPr lang="en-US" sz="2400" dirty="0"/>
              <a:t>cooling techniques </a:t>
            </a:r>
            <a:r>
              <a:rPr lang="en-US" sz="2400" dirty="0" smtClean="0"/>
              <a:t>sufficient</a:t>
            </a:r>
            <a:endParaRPr lang="en-US" sz="2400" dirty="0" smtClean="0"/>
          </a:p>
          <a:p>
            <a:pPr marL="228600" indent="-228600">
              <a:buClr>
                <a:schemeClr val="accent1"/>
              </a:buClr>
              <a:buSzPct val="100000"/>
              <a:buFont typeface="Arial" charset="0"/>
              <a:buChar char="•"/>
            </a:pPr>
            <a:r>
              <a:rPr lang="en-US" sz="2400" dirty="0"/>
              <a:t>b</a:t>
            </a:r>
            <a:r>
              <a:rPr lang="en-US" sz="2400" dirty="0" smtClean="0"/>
              <a:t>ody cleanliness is </a:t>
            </a:r>
            <a:r>
              <a:rPr lang="en-US" sz="2400" dirty="0" smtClean="0"/>
              <a:t>key</a:t>
            </a:r>
            <a:endParaRPr lang="en-US" sz="2400" dirty="0"/>
          </a:p>
          <a:p>
            <a:pPr marL="228600" indent="-228600">
              <a:buClr>
                <a:schemeClr val="accent1"/>
              </a:buClr>
              <a:buSzPct val="100000"/>
              <a:buFont typeface="Arial" charset="0"/>
              <a:buChar char="•"/>
            </a:pPr>
            <a:r>
              <a:rPr lang="en-US" sz="2400" dirty="0"/>
              <a:t>u</a:t>
            </a:r>
            <a:r>
              <a:rPr lang="en-US" sz="2400" dirty="0" smtClean="0"/>
              <a:t>niversal precautions only if necessary</a:t>
            </a:r>
            <a:endParaRPr lang="en-US" sz="2400" dirty="0"/>
          </a:p>
        </p:txBody>
      </p:sp>
      <p:sp>
        <p:nvSpPr>
          <p:cNvPr id="6" name="TextBox 5"/>
          <p:cNvSpPr txBox="1"/>
          <p:nvPr/>
        </p:nvSpPr>
        <p:spPr>
          <a:xfrm>
            <a:off x="451884" y="6477000"/>
            <a:ext cx="3017173" cy="261610"/>
          </a:xfrm>
          <a:prstGeom prst="rect">
            <a:avLst/>
          </a:prstGeom>
          <a:noFill/>
        </p:spPr>
        <p:txBody>
          <a:bodyPr wrap="none" rtlCol="0">
            <a:spAutoFit/>
          </a:bodyPr>
          <a:lstStyle/>
          <a:p>
            <a:r>
              <a:rPr lang="en-US" sz="1100" i="1" dirty="0" smtClean="0">
                <a:solidFill>
                  <a:schemeClr val="bg1"/>
                </a:solidFill>
              </a:rPr>
              <a:t>Photo courtesy of </a:t>
            </a:r>
            <a:r>
              <a:rPr lang="en-US" sz="1100" i="1" dirty="0" err="1" smtClean="0">
                <a:solidFill>
                  <a:schemeClr val="bg1"/>
                </a:solidFill>
              </a:rPr>
              <a:t>Jerrigrace</a:t>
            </a:r>
            <a:r>
              <a:rPr lang="en-US" sz="1100" i="1" dirty="0" smtClean="0">
                <a:solidFill>
                  <a:schemeClr val="bg1"/>
                </a:solidFill>
              </a:rPr>
              <a:t> Lyons, Final </a:t>
            </a:r>
            <a:r>
              <a:rPr lang="en-US" sz="1100" i="1" dirty="0" smtClean="0">
                <a:solidFill>
                  <a:schemeClr val="bg1"/>
                </a:solidFill>
              </a:rPr>
              <a:t>Passages</a:t>
            </a:r>
            <a:endParaRPr lang="en-US" sz="1100"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dirty="0" smtClean="0">
                <a:solidFill>
                  <a:srgbClr val="268AAD"/>
                </a:solidFill>
                <a:latin typeface="Gabriola"/>
                <a:cs typeface="Gabriola"/>
              </a:rPr>
              <a:t>What Home Funeral Families May Do</a:t>
            </a:r>
            <a:endParaRPr lang="en-US" sz="4800" dirty="0">
              <a:solidFill>
                <a:srgbClr val="268AAD"/>
              </a:solidFill>
              <a:latin typeface="Gabriola"/>
              <a:cs typeface="Gabriola"/>
            </a:endParaRPr>
          </a:p>
        </p:txBody>
      </p:sp>
      <p:sp>
        <p:nvSpPr>
          <p:cNvPr id="3" name="Content Placeholder 2"/>
          <p:cNvSpPr>
            <a:spLocks noGrp="1"/>
          </p:cNvSpPr>
          <p:nvPr>
            <p:ph idx="1"/>
          </p:nvPr>
        </p:nvSpPr>
        <p:spPr>
          <a:xfrm>
            <a:off x="476219" y="1973583"/>
            <a:ext cx="4409441" cy="3999882"/>
          </a:xfrm>
        </p:spPr>
        <p:txBody>
          <a:bodyPr>
            <a:noAutofit/>
          </a:bodyPr>
          <a:lstStyle/>
          <a:p>
            <a:pPr marL="228600" indent="-207963">
              <a:lnSpc>
                <a:spcPct val="100000"/>
              </a:lnSpc>
              <a:spcBef>
                <a:spcPts val="800"/>
              </a:spcBef>
              <a:buSzPct val="100000"/>
              <a:buFont typeface="Arial" charset="0"/>
              <a:buChar char="•"/>
            </a:pPr>
            <a:r>
              <a:rPr lang="en-US" sz="2400" dirty="0">
                <a:solidFill>
                  <a:srgbClr val="000000"/>
                </a:solidFill>
                <a:cs typeface="Cambria"/>
              </a:rPr>
              <a:t>c</a:t>
            </a:r>
            <a:r>
              <a:rPr lang="en-US" sz="2400" dirty="0" smtClean="0">
                <a:solidFill>
                  <a:srgbClr val="000000"/>
                </a:solidFill>
                <a:cs typeface="Cambria"/>
              </a:rPr>
              <a:t>ontact appropriate </a:t>
            </a:r>
            <a:r>
              <a:rPr lang="en-US" sz="2400" dirty="0" smtClean="0">
                <a:solidFill>
                  <a:srgbClr val="000000"/>
                </a:solidFill>
                <a:cs typeface="Cambria"/>
              </a:rPr>
              <a:t>authorities</a:t>
            </a:r>
          </a:p>
          <a:p>
            <a:pPr marL="228600" indent="-207963">
              <a:lnSpc>
                <a:spcPct val="100000"/>
              </a:lnSpc>
              <a:spcBef>
                <a:spcPts val="800"/>
              </a:spcBef>
              <a:buSzPct val="100000"/>
              <a:buFont typeface="Arial" charset="0"/>
              <a:buChar char="•"/>
            </a:pPr>
            <a:r>
              <a:rPr lang="en-US" sz="2400" dirty="0" smtClean="0">
                <a:solidFill>
                  <a:srgbClr val="000000"/>
                </a:solidFill>
                <a:cs typeface="Cambria"/>
              </a:rPr>
              <a:t>conduct </a:t>
            </a:r>
            <a:r>
              <a:rPr lang="en-US" sz="2400" dirty="0" smtClean="0">
                <a:solidFill>
                  <a:srgbClr val="000000"/>
                </a:solidFill>
                <a:cs typeface="Cambria"/>
              </a:rPr>
              <a:t>care of deceased</a:t>
            </a:r>
          </a:p>
          <a:p>
            <a:pPr marL="228600" indent="-207963">
              <a:lnSpc>
                <a:spcPct val="100000"/>
              </a:lnSpc>
              <a:spcBef>
                <a:spcPts val="800"/>
              </a:spcBef>
              <a:buSzPct val="100000"/>
              <a:buFont typeface="Arial" charset="0"/>
              <a:buChar char="•"/>
            </a:pPr>
            <a:r>
              <a:rPr lang="en-US" sz="2400" dirty="0">
                <a:solidFill>
                  <a:srgbClr val="000000"/>
                </a:solidFill>
                <a:cs typeface="Cambria"/>
              </a:rPr>
              <a:t>s</a:t>
            </a:r>
            <a:r>
              <a:rPr lang="en-US" sz="2400" dirty="0" smtClean="0">
                <a:solidFill>
                  <a:srgbClr val="000000"/>
                </a:solidFill>
                <a:cs typeface="Cambria"/>
              </a:rPr>
              <a:t>helter deceased in home</a:t>
            </a:r>
          </a:p>
          <a:p>
            <a:pPr marL="228600" indent="-207963">
              <a:lnSpc>
                <a:spcPct val="100000"/>
              </a:lnSpc>
              <a:spcBef>
                <a:spcPts val="800"/>
              </a:spcBef>
              <a:buSzPct val="100000"/>
              <a:buFont typeface="Arial" charset="0"/>
              <a:buChar char="•"/>
            </a:pPr>
            <a:r>
              <a:rPr lang="en-US" sz="2400" dirty="0" smtClean="0">
                <a:solidFill>
                  <a:srgbClr val="000000"/>
                </a:solidFill>
                <a:cs typeface="Cambria"/>
              </a:rPr>
              <a:t>ensure </a:t>
            </a:r>
            <a:r>
              <a:rPr lang="en-US" sz="2400" dirty="0">
                <a:solidFill>
                  <a:srgbClr val="000000"/>
                </a:solidFill>
                <a:cs typeface="Cambria"/>
              </a:rPr>
              <a:t>death </a:t>
            </a:r>
            <a:r>
              <a:rPr lang="en-US" sz="2400" dirty="0" smtClean="0">
                <a:solidFill>
                  <a:srgbClr val="000000"/>
                </a:solidFill>
                <a:cs typeface="Cambria"/>
              </a:rPr>
              <a:t>certificates are filed, permits are obtained and filed *</a:t>
            </a:r>
          </a:p>
          <a:p>
            <a:pPr marL="228600" indent="-207963">
              <a:lnSpc>
                <a:spcPct val="100000"/>
              </a:lnSpc>
              <a:spcBef>
                <a:spcPts val="800"/>
              </a:spcBef>
              <a:buSzPct val="100000"/>
              <a:buFont typeface="Arial" charset="0"/>
              <a:buChar char="•"/>
            </a:pPr>
            <a:r>
              <a:rPr lang="en-US" sz="2400" dirty="0" smtClean="0">
                <a:solidFill>
                  <a:srgbClr val="000000"/>
                </a:solidFill>
                <a:cs typeface="Cambria"/>
              </a:rPr>
              <a:t>arrange for cemetery </a:t>
            </a:r>
            <a:r>
              <a:rPr lang="en-US" sz="2400" dirty="0">
                <a:solidFill>
                  <a:srgbClr val="000000"/>
                </a:solidFill>
                <a:cs typeface="Cambria"/>
              </a:rPr>
              <a:t>or </a:t>
            </a:r>
            <a:r>
              <a:rPr lang="en-US" sz="2400" dirty="0" smtClean="0">
                <a:solidFill>
                  <a:srgbClr val="000000"/>
                </a:solidFill>
                <a:cs typeface="Cambria"/>
              </a:rPr>
              <a:t>crematory *</a:t>
            </a:r>
          </a:p>
          <a:p>
            <a:pPr marL="228600" indent="-207963">
              <a:lnSpc>
                <a:spcPct val="100000"/>
              </a:lnSpc>
              <a:spcBef>
                <a:spcPts val="800"/>
              </a:spcBef>
              <a:buSzPct val="100000"/>
              <a:buFont typeface="Arial" charset="0"/>
              <a:buChar char="•"/>
            </a:pPr>
            <a:r>
              <a:rPr lang="en-US" sz="2400" dirty="0">
                <a:solidFill>
                  <a:srgbClr val="000000"/>
                </a:solidFill>
                <a:cs typeface="Cambria"/>
              </a:rPr>
              <a:t>t</a:t>
            </a:r>
            <a:r>
              <a:rPr lang="en-US" sz="2400" dirty="0" smtClean="0">
                <a:solidFill>
                  <a:srgbClr val="000000"/>
                </a:solidFill>
                <a:cs typeface="Cambria"/>
              </a:rPr>
              <a:t>ransport the body *</a:t>
            </a:r>
          </a:p>
        </p:txBody>
      </p:sp>
      <p:pic>
        <p:nvPicPr>
          <p:cNvPr id="5" name="Picture 4" descr="104"/>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85660" y="1936906"/>
            <a:ext cx="3541832" cy="4036559"/>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0" y="6504801"/>
            <a:ext cx="7239000" cy="276999"/>
          </a:xfrm>
          <a:prstGeom prst="rect">
            <a:avLst/>
          </a:prstGeom>
          <a:noFill/>
        </p:spPr>
        <p:txBody>
          <a:bodyPr wrap="square" rtlCol="0">
            <a:spAutoFit/>
          </a:bodyPr>
          <a:lstStyle/>
          <a:p>
            <a:r>
              <a:rPr lang="en-US" sz="1200" i="1" dirty="0" smtClean="0">
                <a:solidFill>
                  <a:schemeClr val="bg1"/>
                </a:solidFill>
              </a:rPr>
              <a:t>* Ex</a:t>
            </a:r>
            <a:r>
              <a:rPr lang="en-US" sz="1200" i="1" dirty="0" smtClean="0">
                <a:solidFill>
                  <a:schemeClr val="bg1"/>
                </a:solidFill>
              </a:rPr>
              <a:t>cept </a:t>
            </a:r>
            <a:r>
              <a:rPr lang="en-US" sz="1200" i="1" dirty="0" smtClean="0">
                <a:solidFill>
                  <a:schemeClr val="bg1"/>
                </a:solidFill>
              </a:rPr>
              <a:t>where state law compels families to hire a professional to do these </a:t>
            </a:r>
            <a:r>
              <a:rPr lang="en-US" sz="1200" i="1" dirty="0" smtClean="0">
                <a:solidFill>
                  <a:schemeClr val="bg1"/>
                </a:solidFill>
              </a:rPr>
              <a:t>tasks: CT</a:t>
            </a:r>
            <a:r>
              <a:rPr lang="en-US" sz="1200" i="1" dirty="0" smtClean="0">
                <a:solidFill>
                  <a:schemeClr val="bg1"/>
                </a:solidFill>
              </a:rPr>
              <a:t>, IL, IA, IN, LA, NY, MI, NB, NJ</a:t>
            </a:r>
            <a:endParaRPr lang="en-US" sz="1200" i="1" dirty="0">
              <a:solidFill>
                <a:schemeClr val="bg1"/>
              </a:solidFill>
            </a:endParaRPr>
          </a:p>
        </p:txBody>
      </p:sp>
      <p:sp>
        <p:nvSpPr>
          <p:cNvPr id="4" name="TextBox 3"/>
          <p:cNvSpPr txBox="1"/>
          <p:nvPr/>
        </p:nvSpPr>
        <p:spPr>
          <a:xfrm>
            <a:off x="7095630" y="6520190"/>
            <a:ext cx="2037737" cy="261610"/>
          </a:xfrm>
          <a:prstGeom prst="rect">
            <a:avLst/>
          </a:prstGeom>
          <a:noFill/>
        </p:spPr>
        <p:txBody>
          <a:bodyPr wrap="none" rtlCol="0">
            <a:spAutoFit/>
          </a:bodyPr>
          <a:lstStyle/>
          <a:p>
            <a:r>
              <a:rPr lang="en-US" sz="1100" i="1" smtClean="0">
                <a:solidFill>
                  <a:schemeClr val="bg1"/>
                </a:solidFill>
              </a:rPr>
              <a:t>Photo courtesy of Final Passages</a:t>
            </a:r>
            <a:endParaRPr lang="en-US" sz="1100" i="1">
              <a:solidFill>
                <a:schemeClr val="bg1"/>
              </a:solidFill>
            </a:endParaRPr>
          </a:p>
        </p:txBody>
      </p:sp>
    </p:spTree>
    <p:extLst>
      <p:ext uri="{BB962C8B-B14F-4D97-AF65-F5344CB8AC3E}">
        <p14:creationId xmlns:p14="http://schemas.microsoft.com/office/powerpoint/2010/main" val="374846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Accent1">
      <a:dk1>
        <a:srgbClr val="000000"/>
      </a:dk1>
      <a:lt1>
        <a:srgbClr val="FFFFFF"/>
      </a:lt1>
      <a:dk2>
        <a:srgbClr val="335B74"/>
      </a:dk2>
      <a:lt2>
        <a:srgbClr val="DFE3E5"/>
      </a:lt2>
      <a:accent1>
        <a:srgbClr val="2CA0BF"/>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3034</TotalTime>
  <Words>1849</Words>
  <Application>Microsoft Macintosh PowerPoint</Application>
  <PresentationFormat>On-screen Show (4:3)</PresentationFormat>
  <Paragraphs>180</Paragraphs>
  <Slides>16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16</vt:i4>
      </vt:variant>
      <vt:variant>
        <vt:lpstr>Custom Shows</vt:lpstr>
      </vt:variant>
      <vt:variant>
        <vt:i4>1</vt:i4>
      </vt:variant>
    </vt:vector>
  </HeadingPairs>
  <TitlesOfParts>
    <vt:vector size="25" baseType="lpstr">
      <vt:lpstr>Arial Narrow</vt:lpstr>
      <vt:lpstr>Calibri</vt:lpstr>
      <vt:lpstr>Calibri Light</vt:lpstr>
      <vt:lpstr>Cambria</vt:lpstr>
      <vt:lpstr>Gabriola</vt:lpstr>
      <vt:lpstr>Wingdings</vt:lpstr>
      <vt:lpstr>Arial</vt:lpstr>
      <vt:lpstr>Retrospect</vt:lpstr>
      <vt:lpstr>Bridging the Death Experience</vt:lpstr>
      <vt:lpstr>Today’s Topics</vt:lpstr>
      <vt:lpstr>A Hospice Home Funeral Story</vt:lpstr>
      <vt:lpstr>The Needs of the Dying</vt:lpstr>
      <vt:lpstr>The Needs of the Family</vt:lpstr>
      <vt:lpstr>The Home Funeral Movement</vt:lpstr>
      <vt:lpstr>Our Shared Philosophy</vt:lpstr>
      <vt:lpstr>Home Funerals are Legal and Safe</vt:lpstr>
      <vt:lpstr>What Home Funeral Families May Do</vt:lpstr>
      <vt:lpstr>The Role of Home Funeral Guides</vt:lpstr>
      <vt:lpstr>What Hospice Personnel Need to Know</vt:lpstr>
      <vt:lpstr>HIPAA Consent to Share Information</vt:lpstr>
      <vt:lpstr>Expanding Your Hospice Services</vt:lpstr>
      <vt:lpstr>For More Information</vt:lpstr>
      <vt:lpstr>What Home Funeral Families Say</vt:lpstr>
      <vt:lpstr>Your Name or Organization Name</vt:lpstr>
      <vt:lpstr>Bridging</vt:lpstr>
    </vt:vector>
  </TitlesOfParts>
  <Company>Hewlett-Packard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Spanning the Death Experience</dc:title>
  <dc:creator>Lee</dc:creator>
  <cp:lastModifiedBy>Microsoft Office User</cp:lastModifiedBy>
  <cp:revision>183</cp:revision>
  <dcterms:created xsi:type="dcterms:W3CDTF">2010-09-22T20:45:07Z</dcterms:created>
  <dcterms:modified xsi:type="dcterms:W3CDTF">2018-05-11T16:41:12Z</dcterms:modified>
</cp:coreProperties>
</file>