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1"/>
  </p:sldMasterIdLst>
  <p:notesMasterIdLst>
    <p:notesMasterId r:id="rId17"/>
  </p:notesMasterIdLst>
  <p:handoutMasterIdLst>
    <p:handoutMasterId r:id="rId18"/>
  </p:handoutMasterIdLst>
  <p:sldIdLst>
    <p:sldId id="278" r:id="rId2"/>
    <p:sldId id="270" r:id="rId3"/>
    <p:sldId id="258" r:id="rId4"/>
    <p:sldId id="259" r:id="rId5"/>
    <p:sldId id="277" r:id="rId6"/>
    <p:sldId id="264" r:id="rId7"/>
    <p:sldId id="262" r:id="rId8"/>
    <p:sldId id="260" r:id="rId9"/>
    <p:sldId id="281" r:id="rId10"/>
    <p:sldId id="279" r:id="rId11"/>
    <p:sldId id="280" r:id="rId12"/>
    <p:sldId id="265" r:id="rId13"/>
    <p:sldId id="266" r:id="rId14"/>
    <p:sldId id="282" r:id="rId15"/>
    <p:sldId id="267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90000"/>
    <a:srgbClr val="9F0000"/>
    <a:srgbClr val="FF0000"/>
    <a:srgbClr val="00FF00"/>
    <a:srgbClr val="D3CE98"/>
    <a:srgbClr val="B3E8DD"/>
    <a:srgbClr val="3E1146"/>
    <a:srgbClr val="174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8" autoAdjust="0"/>
    <p:restoredTop sz="87044" autoAdjust="0"/>
  </p:normalViewPr>
  <p:slideViewPr>
    <p:cSldViewPr snapToGrid="0" snapToObjects="1">
      <p:cViewPr>
        <p:scale>
          <a:sx n="75" d="100"/>
          <a:sy n="75" d="100"/>
        </p:scale>
        <p:origin x="1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34F8-AF2A-B045-B9AB-5EC19F269383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30B87-E48C-D442-A862-1EC9D797B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335C9-5150-F94B-85CE-DD7FD3C9651D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4E3C-7FCB-AF40-8D33-33A2215B0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Assure your audience that you plan to answer</a:t>
            </a:r>
            <a:r>
              <a:rPr lang="en-US" baseline="0" dirty="0" smtClean="0"/>
              <a:t> their questions</a:t>
            </a:r>
          </a:p>
          <a:p>
            <a:r>
              <a:rPr lang="en-US" baseline="0" dirty="0" smtClean="0"/>
              <a:t>This what you plan to cover in this presentation</a:t>
            </a:r>
          </a:p>
          <a:p>
            <a:r>
              <a:rPr lang="en-US" baseline="0" dirty="0" smtClean="0"/>
              <a:t>Set the tone of what you are to expect from each other</a:t>
            </a:r>
          </a:p>
          <a:p>
            <a:r>
              <a:rPr lang="en-US" baseline="0" dirty="0" smtClean="0"/>
              <a:t>These questions will be answered in detail with a later slide specific to Veteran cemeteries and burial benefits.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they</a:t>
            </a:r>
            <a:r>
              <a:rPr lang="en-US" baseline="0" dirty="0" smtClean="0"/>
              <a:t> need to become</a:t>
            </a:r>
            <a:r>
              <a:rPr lang="en-US" dirty="0" smtClean="0"/>
              <a:t> fluent in what to do before they need it</a:t>
            </a:r>
          </a:p>
          <a:p>
            <a:r>
              <a:rPr lang="en-US" dirty="0" smtClean="0"/>
              <a:t>Stress</a:t>
            </a:r>
            <a:r>
              <a:rPr lang="en-US" baseline="0" dirty="0" smtClean="0"/>
              <a:t> alerting others—clergy, funeral directors—to plans to include them and to what degree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quick history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explain how we have come full circle in 100 years or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 some families and communities and regions never stopped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few countries in the world share US conventional funeral practices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</a:t>
            </a:r>
            <a:r>
              <a:rPr lang="en-US" baseline="0" dirty="0" smtClean="0"/>
              <a:t> difference between the laws and the policies that govern funeral homes and cemeteries </a:t>
            </a:r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that keeping the body home and caring for it is legal; it’s the paperwork, transport or disposition details that may require a funeral director</a:t>
            </a:r>
          </a:p>
          <a:p>
            <a:r>
              <a:rPr lang="en-US" baseline="0" dirty="0" smtClean="0"/>
              <a:t>That embalming is about looking good “(providing a memory picture”) for the viewing, not about preserving the body</a:t>
            </a:r>
          </a:p>
          <a:p>
            <a:r>
              <a:rPr lang="en-US" baseline="0" dirty="0" smtClean="0"/>
              <a:t>That vaults are for ease of cemetery maintenance, not preservation of the body</a:t>
            </a:r>
          </a:p>
          <a:p>
            <a:r>
              <a:rPr lang="en-US" baseline="0" dirty="0" smtClean="0"/>
              <a:t>That state and national parks ask that you be discreet when scattering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blended funerals</a:t>
            </a:r>
            <a:r>
              <a:rPr lang="en-US" baseline="0" dirty="0" smtClean="0"/>
              <a:t> include both family/community and professionals (funeral directors, hospice nurses, nursing home staff, etc.) in some configuration</a:t>
            </a:r>
          </a:p>
          <a:p>
            <a:r>
              <a:rPr lang="en-US" baseline="0" dirty="0" smtClean="0"/>
              <a:t>Funeral directors are available 24/7 and can help with chosen aspects or when needed</a:t>
            </a:r>
          </a:p>
          <a:p>
            <a:r>
              <a:rPr lang="en-US" dirty="0" smtClean="0"/>
              <a:t>Care communities fall under this definition as well (which you</a:t>
            </a:r>
            <a:r>
              <a:rPr lang="en-US" baseline="0" dirty="0" smtClean="0"/>
              <a:t> may choose to talk about later)</a:t>
            </a:r>
          </a:p>
          <a:p>
            <a:r>
              <a:rPr lang="en-US" baseline="0" dirty="0" smtClean="0"/>
              <a:t>Both private homes and sheltering in a church are considered private, not public, for viewing</a:t>
            </a:r>
          </a:p>
          <a:p>
            <a:r>
              <a:rPr lang="en-US" baseline="0" dirty="0" smtClean="0"/>
              <a:t>That funeral rituals, celebrations, services, etc. may occur in the home, church, hall, or other 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Here’s your</a:t>
            </a:r>
            <a:r>
              <a:rPr lang="en-US" baseline="0" dirty="0" smtClean="0"/>
              <a:t> place to talk persuasively about the many benefits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$7-10</a:t>
            </a:r>
            <a:r>
              <a:rPr lang="en-US" baseline="0" dirty="0" smtClean="0"/>
              <a:t>,000 for a conventional funeral – could cost as low as $500 DIY.</a:t>
            </a:r>
          </a:p>
          <a:p>
            <a:r>
              <a:rPr lang="en-US" baseline="0" dirty="0" smtClean="0"/>
              <a:t>All for a fraction of the cost of a conventional funeral</a:t>
            </a:r>
          </a:p>
          <a:p>
            <a:r>
              <a:rPr lang="en-US" baseline="0" dirty="0" smtClean="0"/>
              <a:t>This is a good way to enumerate all the things families can do themselves and what actually goes into it</a:t>
            </a:r>
          </a:p>
          <a:p>
            <a:r>
              <a:rPr lang="en-US" baseline="0" dirty="0" smtClean="0"/>
              <a:t>Caskets could be made by your friends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5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those at most risk from embalming are professional embalmers – 8 times higher incidence of leukemia</a:t>
            </a:r>
            <a:r>
              <a:rPr lang="en-US" baseline="0" dirty="0" smtClean="0"/>
              <a:t> than average</a:t>
            </a:r>
          </a:p>
          <a:p>
            <a:r>
              <a:rPr lang="en-US" baseline="0" dirty="0" smtClean="0"/>
              <a:t>That universal precautions are gloves and masks primarily in case of blood or other body fluids, either on the deceased or the person doing the cleaning</a:t>
            </a:r>
          </a:p>
          <a:p>
            <a:r>
              <a:rPr lang="en-US" baseline="0" dirty="0" smtClean="0"/>
              <a:t>Known infectious diseases that are of concern are Hepatitis, HIV-AIDS handled with UP just as in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4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may really want some notes in here depending on how the first few go, the feedback we</a:t>
            </a:r>
            <a:r>
              <a:rPr lang="en-US" baseline="0" dirty="0" smtClean="0"/>
              <a:t> get.</a:t>
            </a:r>
          </a:p>
          <a:p>
            <a:r>
              <a:rPr lang="en-US" baseline="0" dirty="0" smtClean="0"/>
              <a:t>Burial allowance is in addition to the VA benefits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the three types of ADs— durable power of attorney for health care, durable power of attorney for finances, designated agent for funeral arrangements</a:t>
            </a:r>
          </a:p>
          <a:p>
            <a:r>
              <a:rPr lang="en-US" baseline="0" dirty="0" smtClean="0"/>
              <a:t>Helpful materials—your specific state’s AD forms, Five Wishes, etc.</a:t>
            </a:r>
          </a:p>
          <a:p>
            <a:r>
              <a:rPr lang="en-US" baseline="0" dirty="0" smtClean="0"/>
              <a:t>Keep originals in the freezer</a:t>
            </a:r>
          </a:p>
          <a:p>
            <a:r>
              <a:rPr lang="en-US" baseline="0" dirty="0" smtClean="0"/>
              <a:t>Prepare family, friends and others needed to make your plans go as you wish</a:t>
            </a:r>
          </a:p>
          <a:p>
            <a:r>
              <a:rPr lang="en-US" baseline="0" dirty="0" smtClean="0"/>
              <a:t>Be sure to include your wishes regarding autopsy or hiring funeral professionals</a:t>
            </a:r>
          </a:p>
          <a:p>
            <a:r>
              <a:rPr lang="en-US" baseline="0" dirty="0" smtClean="0"/>
              <a:t>You may ask for no autopsy on religious grounds though the medical examiner has final say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4E3C-7FCB-AF40-8D33-33A2215B02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749D4B-D1BA-8F4C-B2D5-7BE1F3C642EF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78FC31-468B-6A46-8E02-8624498C6F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5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mefuneralalliance.org" TargetMode="Externa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1" y="286604"/>
            <a:ext cx="8568266" cy="1450757"/>
          </a:xfrm>
        </p:spPr>
        <p:txBody>
          <a:bodyPr/>
          <a:lstStyle/>
          <a:p>
            <a:r>
              <a:rPr lang="en-US" dirty="0" smtClean="0">
                <a:solidFill>
                  <a:srgbClr val="A90000"/>
                </a:solidFill>
              </a:rPr>
              <a:t>HOME FUNERALS FOR VETERANS</a:t>
            </a:r>
            <a:endParaRPr lang="en-US" dirty="0">
              <a:solidFill>
                <a:srgbClr val="A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8199"/>
            <a:ext cx="6096000" cy="4064000"/>
          </a:xfrm>
          <a:prstGeom prst="rect">
            <a:avLst/>
          </a:prstGeom>
          <a:ln w="28575" cmpd="sng">
            <a:solidFill>
              <a:srgbClr val="A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Veteran cemeteries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4290908" cy="4571999"/>
          </a:xfrm>
        </p:spPr>
        <p:txBody>
          <a:bodyPr>
            <a:noAutofit/>
          </a:bodyPr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131 national &amp; state cemeteries</a:t>
            </a:r>
          </a:p>
          <a:p>
            <a:pPr marL="523875" lvl="2" indent="-236538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cremains treated same as burial</a:t>
            </a:r>
          </a:p>
          <a:p>
            <a:pPr marL="523875" lvl="2" indent="-236538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cannot be reserved</a:t>
            </a:r>
          </a:p>
          <a:p>
            <a:pPr marL="523875" lvl="2" indent="-236538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must have discharge papers</a:t>
            </a:r>
          </a:p>
          <a:p>
            <a:pPr marL="523875" lvl="2" indent="-236538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service-related death $2000 allowance</a:t>
            </a:r>
          </a:p>
          <a:p>
            <a:pPr marL="523875" lvl="2" indent="-236538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non-service related death $300 burial, $745 plot</a:t>
            </a:r>
          </a:p>
          <a:p>
            <a:pPr marL="523875" lvl="2" indent="-236538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VA may reimburse all or part of transportation costs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http://i.usatoday.net/news/_photos/2009/11/11/buglerx-topper-medium.jpg"/>
          <p:cNvPicPr>
            <a:picLocks noChangeAspect="1" noChangeArrowheads="1"/>
          </p:cNvPicPr>
          <p:nvPr/>
        </p:nvPicPr>
        <p:blipFill rotWithShape="1">
          <a:blip r:embed="rId3"/>
          <a:srcRect l="19365" r="11899"/>
          <a:stretch/>
        </p:blipFill>
        <p:spPr bwMode="auto">
          <a:xfrm>
            <a:off x="4985404" y="2450757"/>
            <a:ext cx="3802998" cy="2813313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VETERAN burial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494108" cy="4023360"/>
          </a:xfrm>
        </p:spPr>
        <p:txBody>
          <a:bodyPr/>
          <a:lstStyle/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Veteran benefits include:</a:t>
            </a:r>
          </a:p>
          <a:p>
            <a:pPr marL="574675" lvl="1" indent="-2032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Presidential Memorial Certificate</a:t>
            </a:r>
          </a:p>
          <a:p>
            <a:pPr marL="574675" lvl="1" indent="-2032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gravesite where available</a:t>
            </a:r>
          </a:p>
          <a:p>
            <a:pPr marL="574675" lvl="1" indent="-2032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opening, closing of grave</a:t>
            </a:r>
          </a:p>
          <a:p>
            <a:pPr marL="574675" lvl="1" indent="-2032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headstone/marker</a:t>
            </a:r>
          </a:p>
          <a:p>
            <a:pPr marL="574675" lvl="1" indent="-2032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perpetual care</a:t>
            </a:r>
          </a:p>
          <a:p>
            <a:pPr marL="574675" lvl="1" indent="-2032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US flag</a:t>
            </a:r>
          </a:p>
          <a:p>
            <a:endParaRPr lang="en-US" dirty="0"/>
          </a:p>
        </p:txBody>
      </p:sp>
      <p:pic>
        <p:nvPicPr>
          <p:cNvPr id="4" name="Picture 4" descr="http://upload.wikimedia.org/wikipedia/commons/e/ef/Memorial_Day_at_Arlington_National_Cemet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48" y="2387600"/>
            <a:ext cx="4024351" cy="2946400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42722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planning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849708" cy="4023360"/>
          </a:xfrm>
        </p:spPr>
        <p:txBody>
          <a:bodyPr>
            <a:normAutofit/>
          </a:bodyPr>
          <a:lstStyle/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informing your Veteran’s circle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completing all necessary Veteran documentation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writing down funeral wishes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designating someone to carry them out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informing doctors, clergy, family, VA service organizations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roodwilliamspost271.com/images/DD214fu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0533" y="2076114"/>
            <a:ext cx="2743202" cy="3562599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3978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funeral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4189308" cy="4521199"/>
          </a:xfrm>
        </p:spPr>
        <p:txBody>
          <a:bodyPr>
            <a:normAutofit/>
          </a:bodyPr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respect and honor Veterans and their needs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educate families and the public about choices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provide support and information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respect personal choices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honor diverse spiritual traditions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partner with other caregivers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upload.wikimedia.org/wikipedia/commons/3/32/Chapmans_Coff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807" y="2835691"/>
            <a:ext cx="3786678" cy="2541282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12918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GREEN BURIAL FOR VETERANS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12"/>
          <a:stretch/>
        </p:blipFill>
        <p:spPr>
          <a:xfrm>
            <a:off x="1746867" y="2099734"/>
            <a:ext cx="5695986" cy="381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797" y="5986139"/>
            <a:ext cx="553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Photo courtesy of Billy and Kimberley Campbell, Ramsey Creek Conservation Preserve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1689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{Your name and website information, logo and phone}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VA Administration contact info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Burial/Death department for Vets info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/>
          </a:p>
        </p:txBody>
      </p:sp>
      <p:pic>
        <p:nvPicPr>
          <p:cNvPr id="4" name="Picture 3" descr="NHFA2 5-20-1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45" y="4596141"/>
            <a:ext cx="2948615" cy="1690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198" y="5825408"/>
            <a:ext cx="473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A90000"/>
                </a:solidFill>
              </a:rPr>
              <a:t>www.homefuneralalliance.org</a:t>
            </a:r>
            <a:endParaRPr lang="en-US" sz="2400" dirty="0">
              <a:solidFill>
                <a:srgbClr val="A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Concerns WE WILL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190241" cy="4023360"/>
          </a:xfrm>
        </p:spPr>
        <p:txBody>
          <a:bodyPr>
            <a:normAutofit lnSpcReduction="10000"/>
          </a:bodyPr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Are home funerals legal?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Are there health risks?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Who will take care of me?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What death benefits does the VA provide?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How can I make sure my plans are carried out?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pkfuneralhomes.com/_mgxroot/img_1169536238_14873_1204583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2488479"/>
            <a:ext cx="4487333" cy="2980986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24454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Funeral history began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019974" cy="4023360"/>
          </a:xfrm>
        </p:spPr>
        <p:txBody>
          <a:bodyPr>
            <a:normAutofit/>
          </a:bodyPr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with families and communities caring for their own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until Civil War surgeons began embalming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creating a new profession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that is now a $20B a year                                               industry in the USA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798"/>
          <a:stretch/>
        </p:blipFill>
        <p:spPr>
          <a:xfrm>
            <a:off x="4842934" y="2408049"/>
            <a:ext cx="3925672" cy="2898730"/>
          </a:xfrm>
          <a:prstGeom prst="rect">
            <a:avLst/>
          </a:prstGeom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34046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527974" cy="4023360"/>
          </a:xfrm>
        </p:spPr>
        <p:txBody>
          <a:bodyPr>
            <a:normAutofit/>
          </a:bodyPr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home funerals are legal in every state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9 states require a professional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embalming is never required by law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cremains may be scattered anywhere, including national &amp; state parks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with permission on private lands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478" y="6371263"/>
            <a:ext cx="339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90000"/>
                </a:solidFill>
                <a:latin typeface="Cambria"/>
                <a:cs typeface="Cambria"/>
              </a:rPr>
              <a:t>(CT, IL, IA, </a:t>
            </a:r>
            <a:r>
              <a:rPr lang="en-US" dirty="0" smtClean="0">
                <a:solidFill>
                  <a:srgbClr val="A90000"/>
                </a:solidFill>
                <a:latin typeface="Cambria"/>
                <a:cs typeface="Cambria"/>
              </a:rPr>
              <a:t>IN, LA</a:t>
            </a:r>
            <a:r>
              <a:rPr lang="en-US" dirty="0">
                <a:solidFill>
                  <a:srgbClr val="A90000"/>
                </a:solidFill>
                <a:latin typeface="Cambria"/>
                <a:cs typeface="Cambria"/>
              </a:rPr>
              <a:t>, MI, NE, NJ, NY)</a:t>
            </a:r>
            <a:endParaRPr lang="en-US" dirty="0">
              <a:solidFill>
                <a:srgbClr val="A90000"/>
              </a:solidFill>
            </a:endParaRPr>
          </a:p>
        </p:txBody>
      </p:sp>
      <p:pic>
        <p:nvPicPr>
          <p:cNvPr id="7" name="Picture 2" descr="http://www.perfectmemorials.com/blog/wp-content/uploads/2008/11/veteran_ur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7384" y="2301173"/>
            <a:ext cx="3112482" cy="3112482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10212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home funeral may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767483" cy="4023360"/>
          </a:xfrm>
        </p:spPr>
        <p:txBody>
          <a:bodyPr/>
          <a:lstStyle/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being cared for at home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by family and friends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lying in honor 1-3 days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honor guard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at home, in a sanctuary,             fellowship hall or graveside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before being transported to final rest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/>
        </p:nvSpPr>
        <p:spPr>
          <a:xfrm>
            <a:off x="5491869" y="4693313"/>
            <a:ext cx="3194929" cy="240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2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0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i="1" kern="1200" dirty="0"/>
          </a:p>
        </p:txBody>
      </p:sp>
      <p:pic>
        <p:nvPicPr>
          <p:cNvPr id="6" name="Picture 4" descr="http://www.nccheckers.org/Wade%20Holder%202-16-2011/cw%20Clint%20Pickard,%20Bill%20McClintock,%20Teal%20Stanley,%20James%20Atkins,%20&amp;%20JR%20Smi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639" y="2381227"/>
            <a:ext cx="3975159" cy="2952373"/>
          </a:xfrm>
          <a:prstGeom prst="rect">
            <a:avLst/>
          </a:prstGeom>
          <a:noFill/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14800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funerals are 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325708" cy="4023360"/>
          </a:xfrm>
        </p:spPr>
        <p:txBody>
          <a:bodyPr/>
          <a:lstStyle/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more time for friends and family to gather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natural flow of events, emotions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give people a chance to be useful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reduce fears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teach cycle of life </a:t>
            </a:r>
          </a:p>
          <a:p>
            <a:pPr marL="236538" indent="-220663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embrace grief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8" y="2821491"/>
            <a:ext cx="4769606" cy="2371175"/>
          </a:xfrm>
          <a:prstGeom prst="rect">
            <a:avLst/>
          </a:prstGeom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14684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funerals are affordable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4477173" cy="4470399"/>
          </a:xfrm>
        </p:spPr>
        <p:txBody>
          <a:bodyPr>
            <a:noAutofit/>
          </a:bodyPr>
          <a:lstStyle/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family, friends, vets share tasks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file necessary documents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transport the body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arrange for clergy or celebrant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make cemetery or crematory arrangements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use locally sourced and crafted funeral goods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file online or newspaper obituaries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6082445" y="3422764"/>
            <a:ext cx="2847274" cy="240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2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0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/>
              <a:t> </a:t>
            </a:r>
            <a:endParaRPr lang="en-US" sz="1100" i="1" kern="1200" dirty="0"/>
          </a:p>
        </p:txBody>
      </p:sp>
      <p:sp>
        <p:nvSpPr>
          <p:cNvPr id="7" name="Text Placeholder 3"/>
          <p:cNvSpPr>
            <a:spLocks noGrp="1"/>
          </p:cNvSpPr>
          <p:nvPr/>
        </p:nvSpPr>
        <p:spPr>
          <a:xfrm>
            <a:off x="6554594" y="5910427"/>
            <a:ext cx="2043191" cy="240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2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0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i="1" kern="1200" dirty="0"/>
          </a:p>
        </p:txBody>
      </p:sp>
      <p:pic>
        <p:nvPicPr>
          <p:cNvPr id="14340" name="Picture 4" descr="Pine casket for miliray veterans, lined in red, white &amp; blu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132" y="2808310"/>
            <a:ext cx="3597113" cy="2268304"/>
          </a:xfrm>
          <a:prstGeom prst="rect">
            <a:avLst/>
          </a:prstGeom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2484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funerals are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4748107" cy="4419599"/>
          </a:xfrm>
        </p:spPr>
        <p:txBody>
          <a:bodyPr>
            <a:normAutofit/>
          </a:bodyPr>
          <a:lstStyle/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for caregivers and the deceased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according to the CDC, WHO, CID          “…a dead body does not pose an                increased [health] risk”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keep cool with ice or AC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or in a 65° room for up to 3 days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 need for embalming or disinfecting</a:t>
            </a:r>
          </a:p>
          <a:p>
            <a:pPr marL="358775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use universal precautions when desired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/>
        </p:nvSpPr>
        <p:spPr>
          <a:xfrm rot="10800000" flipV="1">
            <a:off x="6099470" y="4614312"/>
            <a:ext cx="2851970" cy="40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2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0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900" kern="1200">
                <a:solidFill>
                  <a:srgbClr val="3E114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i="1" kern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66" y="2946399"/>
            <a:ext cx="3123737" cy="2071531"/>
          </a:xfrm>
          <a:prstGeom prst="rect">
            <a:avLst/>
          </a:prstGeom>
          <a:ln w="28575" cmpd="sng">
            <a:solidFill>
              <a:srgbClr val="A90000"/>
            </a:solidFill>
          </a:ln>
        </p:spPr>
      </p:pic>
    </p:spTree>
    <p:extLst>
      <p:ext uri="{BB962C8B-B14F-4D97-AF65-F5344CB8AC3E}">
        <p14:creationId xmlns:p14="http://schemas.microsoft.com/office/powerpoint/2010/main" val="6505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796107" cy="1450757"/>
          </a:xfrm>
        </p:spPr>
        <p:txBody>
          <a:bodyPr/>
          <a:lstStyle/>
          <a:p>
            <a:r>
              <a:rPr lang="en-US" smtClean="0"/>
              <a:t>Veterans’ Needs, Beliefs,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sym typeface="Wingdings"/>
              </a:rPr>
              <a:t> </a:t>
            </a:r>
            <a:r>
              <a:rPr lang="en-US" dirty="0" smtClean="0">
                <a:solidFill>
                  <a:srgbClr val="002060"/>
                </a:solidFill>
              </a:rPr>
              <a:t>Teamwork </a:t>
            </a:r>
            <a:r>
              <a:rPr lang="en-US" dirty="0" smtClean="0">
                <a:solidFill>
                  <a:srgbClr val="002060"/>
                </a:solidFill>
                <a:sym typeface="Wingdings"/>
              </a:rPr>
              <a:t> </a:t>
            </a:r>
            <a:r>
              <a:rPr lang="en-US" dirty="0" smtClean="0">
                <a:solidFill>
                  <a:srgbClr val="002060"/>
                </a:solidFill>
              </a:rPr>
              <a:t>Service </a:t>
            </a:r>
            <a:r>
              <a:rPr lang="en-US" dirty="0" smtClean="0">
                <a:solidFill>
                  <a:srgbClr val="002060"/>
                </a:solidFill>
                <a:sym typeface="Wingdings"/>
              </a:rPr>
              <a:t> </a:t>
            </a:r>
            <a:r>
              <a:rPr lang="en-US" dirty="0" smtClean="0">
                <a:solidFill>
                  <a:srgbClr val="002060"/>
                </a:solidFill>
              </a:rPr>
              <a:t>Honor </a:t>
            </a:r>
            <a:r>
              <a:rPr lang="en-US" dirty="0" smtClean="0">
                <a:solidFill>
                  <a:srgbClr val="002060"/>
                </a:solidFill>
                <a:sym typeface="Wingdings"/>
              </a:rPr>
              <a:t>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327" y="5338363"/>
            <a:ext cx="861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90000"/>
                </a:solidFill>
                <a:latin typeface="+mj-lt"/>
              </a:rPr>
              <a:t>Few can so effectively express our shared emotional ties to the ideals of family and country as those who have fought to protect them.</a:t>
            </a:r>
            <a:endParaRPr lang="en-US" sz="2400" dirty="0">
              <a:solidFill>
                <a:srgbClr val="A90000"/>
              </a:solidFill>
              <a:latin typeface="+mj-lt"/>
            </a:endParaRPr>
          </a:p>
          <a:p>
            <a:pPr algn="ctr"/>
            <a:endParaRPr lang="en-US" sz="800" dirty="0">
              <a:solidFill>
                <a:srgbClr val="A90000"/>
              </a:solidFill>
              <a:latin typeface="+mj-lt"/>
            </a:endParaRPr>
          </a:p>
        </p:txBody>
      </p:sp>
      <p:pic>
        <p:nvPicPr>
          <p:cNvPr id="5" name="Picture 4" descr="https://tamaquaarea.files.wordpress.com/2014/12/v-f-w-vfw-district-meeting-amvets-mcadoo-11-16-2014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378" y="2510803"/>
            <a:ext cx="488526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0310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3251</TotalTime>
  <Words>1075</Words>
  <Application>Microsoft Macintosh PowerPoint</Application>
  <PresentationFormat>On-screen Show (4:3)</PresentationFormat>
  <Paragraphs>139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Cambria</vt:lpstr>
      <vt:lpstr>Wingdings</vt:lpstr>
      <vt:lpstr>Arial</vt:lpstr>
      <vt:lpstr>Retrospect</vt:lpstr>
      <vt:lpstr>HOME FUNERALS FOR VETERANS</vt:lpstr>
      <vt:lpstr>Concerns WE WILL ANSWER</vt:lpstr>
      <vt:lpstr>Funeral history began</vt:lpstr>
      <vt:lpstr>Legal Questions</vt:lpstr>
      <vt:lpstr>A home funeral may include</vt:lpstr>
      <vt:lpstr>Home funerals are healing</vt:lpstr>
      <vt:lpstr>Home funerals are affordable</vt:lpstr>
      <vt:lpstr>Home funerals are safe</vt:lpstr>
      <vt:lpstr>Veterans’ Needs, Beliefs, Values</vt:lpstr>
      <vt:lpstr>National Veteran cemeteries</vt:lpstr>
      <vt:lpstr>VETERAN burial benefits</vt:lpstr>
      <vt:lpstr>Good planning includes</vt:lpstr>
      <vt:lpstr>Home funeral guides</vt:lpstr>
      <vt:lpstr>GREEN BURIAL FOR VETERANS</vt:lpstr>
      <vt:lpstr>For more information…</vt:lpstr>
    </vt:vector>
  </TitlesOfParts>
  <Company>home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Webster</dc:creator>
  <cp:lastModifiedBy>Microsoft Office User</cp:lastModifiedBy>
  <cp:revision>153</cp:revision>
  <cp:lastPrinted>2015-06-17T20:19:15Z</cp:lastPrinted>
  <dcterms:created xsi:type="dcterms:W3CDTF">2013-05-15T13:23:16Z</dcterms:created>
  <dcterms:modified xsi:type="dcterms:W3CDTF">2018-05-11T16:03:38Z</dcterms:modified>
</cp:coreProperties>
</file>